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3"/>
    <p:sldId id="257" r:id="rId4"/>
    <p:sldId id="300" r:id="rId5"/>
    <p:sldId id="301" r:id="rId6"/>
    <p:sldId id="286" r:id="rId7"/>
    <p:sldId id="341" r:id="rId8"/>
    <p:sldId id="259" r:id="rId9"/>
    <p:sldId id="260" r:id="rId10"/>
    <p:sldId id="342" r:id="rId11"/>
    <p:sldId id="262" r:id="rId12"/>
    <p:sldId id="263" r:id="rId13"/>
    <p:sldId id="264" r:id="rId14"/>
    <p:sldId id="265" r:id="rId15"/>
    <p:sldId id="266" r:id="rId16"/>
    <p:sldId id="267" r:id="rId17"/>
    <p:sldId id="268" r:id="rId18"/>
    <p:sldId id="271" r:id="rId19"/>
    <p:sldId id="272" r:id="rId20"/>
    <p:sldId id="269" r:id="rId21"/>
    <p:sldId id="273" r:id="rId22"/>
    <p:sldId id="274" r:id="rId23"/>
    <p:sldId id="270" r:id="rId24"/>
    <p:sldId id="275" r:id="rId25"/>
    <p:sldId id="283" r:id="rId26"/>
    <p:sldId id="284" r:id="rId27"/>
    <p:sldId id="276" r:id="rId28"/>
    <p:sldId id="288" r:id="rId29"/>
    <p:sldId id="340" r:id="rId30"/>
    <p:sldId id="344" r:id="rId31"/>
    <p:sldId id="346" r:id="rId32"/>
    <p:sldId id="345" r:id="rId33"/>
    <p:sldId id="287" r:id="rId34"/>
    <p:sldId id="278" r:id="rId35"/>
    <p:sldId id="281" r:id="rId36"/>
    <p:sldId id="289" r:id="rId37"/>
    <p:sldId id="299" r:id="rId39"/>
    <p:sldId id="280" r:id="rId40"/>
    <p:sldId id="282" r:id="rId41"/>
    <p:sldId id="290" r:id="rId42"/>
    <p:sldId id="291" r:id="rId43"/>
    <p:sldId id="292" r:id="rId44"/>
    <p:sldId id="293" r:id="rId45"/>
    <p:sldId id="295" r:id="rId46"/>
    <p:sldId id="296" r:id="rId47"/>
    <p:sldId id="294" r:id="rId48"/>
    <p:sldId id="297" r:id="rId49"/>
    <p:sldId id="298" r:id="rId50"/>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fei"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88"/>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gs" Target="tags/tag120.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NOTE—On reception, where valid, the</a:t>
            </a:r>
            <a:r>
              <a:rPr lang="en-US" altLang="zh-CN"/>
              <a:t> </a:t>
            </a:r>
            <a:r>
              <a:rPr lang="zh-CN" altLang="en-US"/>
              <a:t>CH_BANDWIDTH_IN_NON_HT parameter is likely to be a</a:t>
            </a:r>
            <a:r>
              <a:rPr lang="en-US" altLang="zh-CN"/>
              <a:t> </a:t>
            </a:r>
            <a:r>
              <a:rPr lang="zh-CN" altLang="en-US"/>
              <a:t>more reliable indication of subformat and channel width than the</a:t>
            </a:r>
            <a:r>
              <a:rPr lang="en-US" altLang="zh-CN"/>
              <a:t> </a:t>
            </a:r>
            <a:r>
              <a:rPr lang="zh-CN" altLang="en-US"/>
              <a:t>NON_HT_MODULATION and CH_BANDWIDTH</a:t>
            </a:r>
            <a:r>
              <a:rPr lang="en-US" altLang="zh-CN"/>
              <a:t> </a:t>
            </a:r>
            <a:r>
              <a:rPr lang="zh-CN" altLang="en-US"/>
              <a:t>parameters, since for non-HT or non-HT duplicate frames,</a:t>
            </a:r>
            <a:r>
              <a:rPr lang="en-US" altLang="zh-CN"/>
              <a:t> </a:t>
            </a:r>
            <a:r>
              <a:rPr lang="zh-CN" altLang="en-US"/>
              <a:t>CH_BANDWIDTH is a receiver estimate of the bandwidth,</a:t>
            </a:r>
            <a:r>
              <a:rPr lang="en-US" altLang="zh-CN"/>
              <a:t> </a:t>
            </a:r>
            <a:r>
              <a:rPr lang="zh-CN" altLang="en-US"/>
              <a:t>whereas CH_BANDWIDTH_IN_NON_HT is the signaled</a:t>
            </a:r>
            <a:r>
              <a:rPr lang="en-US" altLang="zh-CN"/>
              <a:t> </a:t>
            </a:r>
            <a:r>
              <a:rPr lang="zh-CN" altLang="en-US"/>
              <a:t>bandwidth</a:t>
            </a:r>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24.png"/><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29.wmf"/><Relationship Id="rId1"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9.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46.pn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101.xml"/><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tags" Target="../tags/tag105.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53.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4.xml"/><Relationship Id="rId4" Type="http://schemas.openxmlformats.org/officeDocument/2006/relationships/image" Target="../media/image59.png"/><Relationship Id="rId3" Type="http://schemas.openxmlformats.org/officeDocument/2006/relationships/tags" Target="../tags/tag113.xml"/><Relationship Id="rId2" Type="http://schemas.openxmlformats.org/officeDocument/2006/relationships/image" Target="../media/image58.png"/><Relationship Id="rId1" Type="http://schemas.openxmlformats.org/officeDocument/2006/relationships/tags" Target="../tags/tag1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75.xml"/><Relationship Id="rId2" Type="http://schemas.openxmlformats.org/officeDocument/2006/relationships/image" Target="../media/image9.png"/><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802.11 </a:t>
            </a:r>
            <a:r>
              <a:rPr lang="zh-CN" altLang="en-US"/>
              <a:t>带宽获取</a:t>
            </a:r>
            <a:endParaRPr lang="zh-CN" altLang="en-US"/>
          </a:p>
        </p:txBody>
      </p:sp>
      <p:sp>
        <p:nvSpPr>
          <p:cNvPr id="3" name="副标题 2"/>
          <p:cNvSpPr>
            <a:spLocks noGrp="1"/>
          </p:cNvSpPr>
          <p:nvPr>
            <p:ph type="subTitle" idx="1"/>
            <p:custDataLst>
              <p:tags r:id="rId2"/>
            </p:custDataLst>
          </p:nvPr>
        </p:nvSpPr>
        <p:spPr>
          <a:xfrm>
            <a:off x="7248525" y="4107180"/>
            <a:ext cx="3749675" cy="925830"/>
          </a:xfrm>
        </p:spPr>
        <p:txBody>
          <a:bodyPr/>
          <a:p>
            <a:r>
              <a:rPr lang="en-US" altLang="zh-CN"/>
              <a:t>zhangfei</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带宽概述</a:t>
            </a:r>
            <a:r>
              <a:rPr lang="en-US" altLang="zh-CN">
                <a:sym typeface="+mn-ea"/>
              </a:rPr>
              <a:t>----beacon</a:t>
            </a:r>
            <a:r>
              <a:rPr lang="zh-CN" altLang="en-US">
                <a:sym typeface="+mn-ea"/>
              </a:rPr>
              <a:t>帧</a:t>
            </a:r>
            <a:endParaRPr lang="zh-CN" altLang="en-US"/>
          </a:p>
        </p:txBody>
      </p:sp>
      <p:sp>
        <p:nvSpPr>
          <p:cNvPr id="3" name="内容占位符 2"/>
          <p:cNvSpPr>
            <a:spLocks noGrp="1"/>
          </p:cNvSpPr>
          <p:nvPr>
            <p:ph idx="1"/>
          </p:nvPr>
        </p:nvSpPr>
        <p:spPr>
          <a:xfrm>
            <a:off x="57785" y="5656580"/>
            <a:ext cx="10968990" cy="911860"/>
          </a:xfrm>
        </p:spPr>
        <p:txBody>
          <a:bodyPr>
            <a:normAutofit fontScale="90000"/>
          </a:bodyPr>
          <a:p>
            <a:pPr marL="457200" lvl="1" indent="0" algn="l">
              <a:buFont typeface="Arial" panose="020B0604020202020204" pitchFamily="34" charset="0"/>
              <a:buNone/>
            </a:pPr>
            <a:r>
              <a:rPr lang="en-US" altLang="zh-CN" b="1">
                <a:solidFill>
                  <a:schemeClr val="tx1">
                    <a:lumMod val="65000"/>
                    <a:lumOff val="35000"/>
                  </a:schemeClr>
                </a:solidFill>
              </a:rPr>
              <a:t>NOTE</a:t>
            </a:r>
            <a:r>
              <a:rPr lang="zh-CN" altLang="en-US">
                <a:solidFill>
                  <a:schemeClr val="tx1">
                    <a:lumMod val="65000"/>
                    <a:lumOff val="35000"/>
                  </a:schemeClr>
                </a:solidFill>
              </a:rPr>
              <a:t>：</a:t>
            </a:r>
            <a:endParaRPr lang="zh-CN" altLang="en-US">
              <a:solidFill>
                <a:schemeClr val="tx1">
                  <a:lumMod val="65000"/>
                  <a:lumOff val="35000"/>
                </a:schemeClr>
              </a:solidFill>
            </a:endParaRPr>
          </a:p>
          <a:p>
            <a:pPr marL="457200" lvl="1" indent="0" algn="l">
              <a:buFont typeface="Arial" panose="020B0604020202020204" pitchFamily="34" charset="0"/>
              <a:buNone/>
            </a:pPr>
            <a:r>
              <a:rPr lang="zh-CN" altLang="en-US">
                <a:solidFill>
                  <a:schemeClr val="tx1">
                    <a:lumMod val="65000"/>
                    <a:lumOff val="35000"/>
                  </a:schemeClr>
                </a:solidFill>
              </a:rPr>
              <a:t>图中各</a:t>
            </a:r>
            <a:r>
              <a:rPr lang="en-US" altLang="zh-CN">
                <a:solidFill>
                  <a:schemeClr val="tx1">
                    <a:lumMod val="65000"/>
                    <a:lumOff val="35000"/>
                  </a:schemeClr>
                </a:solidFill>
              </a:rPr>
              <a:t>field</a:t>
            </a:r>
            <a:r>
              <a:rPr lang="zh-CN" altLang="en-US">
                <a:solidFill>
                  <a:schemeClr val="tx1">
                    <a:lumMod val="65000"/>
                    <a:lumOff val="35000"/>
                  </a:schemeClr>
                </a:solidFill>
              </a:rPr>
              <a:t>和</a:t>
            </a:r>
            <a:r>
              <a:rPr lang="en-US" altLang="zh-CN">
                <a:solidFill>
                  <a:schemeClr val="tx1">
                    <a:lumMod val="65000"/>
                    <a:lumOff val="35000"/>
                  </a:schemeClr>
                </a:solidFill>
              </a:rPr>
              <a:t>element</a:t>
            </a:r>
            <a:r>
              <a:rPr lang="zh-CN" altLang="en-US">
                <a:solidFill>
                  <a:schemeClr val="tx1">
                    <a:lumMod val="65000"/>
                    <a:lumOff val="35000"/>
                  </a:schemeClr>
                </a:solidFill>
              </a:rPr>
              <a:t>前的数字表示在这些</a:t>
            </a:r>
            <a:r>
              <a:rPr lang="en-US" altLang="zh-CN">
                <a:solidFill>
                  <a:schemeClr val="tx1">
                    <a:lumMod val="65000"/>
                    <a:lumOff val="35000"/>
                  </a:schemeClr>
                </a:solidFill>
              </a:rPr>
              <a:t>field</a:t>
            </a:r>
            <a:r>
              <a:rPr lang="zh-CN" altLang="en-US">
                <a:solidFill>
                  <a:schemeClr val="tx1">
                    <a:lumMod val="65000"/>
                    <a:lumOff val="35000"/>
                  </a:schemeClr>
                </a:solidFill>
              </a:rPr>
              <a:t>和</a:t>
            </a:r>
            <a:r>
              <a:rPr lang="en-US" altLang="zh-CN">
                <a:solidFill>
                  <a:schemeClr val="tx1">
                    <a:lumMod val="65000"/>
                    <a:lumOff val="35000"/>
                  </a:schemeClr>
                </a:solidFill>
              </a:rPr>
              <a:t>element</a:t>
            </a:r>
            <a:r>
              <a:rPr lang="zh-CN" altLang="en-US">
                <a:solidFill>
                  <a:schemeClr val="tx1">
                    <a:lumMod val="65000"/>
                    <a:lumOff val="35000"/>
                  </a:schemeClr>
                </a:solidFill>
              </a:rPr>
              <a:t>在</a:t>
            </a:r>
            <a:r>
              <a:rPr lang="en-US" altLang="zh-CN">
                <a:solidFill>
                  <a:schemeClr val="tx1">
                    <a:lumMod val="65000"/>
                    <a:lumOff val="35000"/>
                  </a:schemeClr>
                </a:solidFill>
              </a:rPr>
              <a:t>beacon</a:t>
            </a:r>
            <a:r>
              <a:rPr lang="zh-CN" altLang="en-US">
                <a:solidFill>
                  <a:schemeClr val="tx1">
                    <a:lumMod val="65000"/>
                    <a:lumOff val="35000"/>
                  </a:schemeClr>
                </a:solidFill>
              </a:rPr>
              <a:t>帧</a:t>
            </a:r>
            <a:r>
              <a:rPr lang="en-US" altLang="zh-CN">
                <a:solidFill>
                  <a:schemeClr val="tx1">
                    <a:lumMod val="65000"/>
                    <a:lumOff val="35000"/>
                  </a:schemeClr>
                </a:solidFill>
              </a:rPr>
              <a:t>frame body</a:t>
            </a:r>
            <a:r>
              <a:rPr lang="zh-CN" altLang="en-US">
                <a:solidFill>
                  <a:schemeClr val="tx1">
                    <a:lumMod val="65000"/>
                    <a:lumOff val="35000"/>
                  </a:schemeClr>
                </a:solidFill>
              </a:rPr>
              <a:t>中的</a:t>
            </a:r>
            <a:r>
              <a:rPr lang="en-US" altLang="zh-CN">
                <a:solidFill>
                  <a:schemeClr val="tx1">
                    <a:lumMod val="65000"/>
                    <a:lumOff val="35000"/>
                  </a:schemeClr>
                </a:solidFill>
              </a:rPr>
              <a:t>order</a:t>
            </a:r>
            <a:r>
              <a:rPr lang="zh-CN" altLang="en-US">
                <a:solidFill>
                  <a:schemeClr val="tx1">
                    <a:lumMod val="65000"/>
                    <a:lumOff val="35000"/>
                  </a:schemeClr>
                </a:solidFill>
              </a:rPr>
              <a:t>，不是</a:t>
            </a:r>
            <a:r>
              <a:rPr lang="en-US" altLang="zh-CN">
                <a:solidFill>
                  <a:schemeClr val="tx1">
                    <a:lumMod val="65000"/>
                    <a:lumOff val="35000"/>
                  </a:schemeClr>
                </a:solidFill>
              </a:rPr>
              <a:t>element ID.</a:t>
            </a: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lvl="1"/>
            <a:endParaRPr lang="zh-CN" altLang="en-US">
              <a:solidFill>
                <a:schemeClr val="tx1">
                  <a:lumMod val="65000"/>
                  <a:lumOff val="35000"/>
                </a:schemeClr>
              </a:solidFill>
            </a:endParaRPr>
          </a:p>
        </p:txBody>
      </p:sp>
      <p:pic>
        <p:nvPicPr>
          <p:cNvPr id="4" name="图片 3"/>
          <p:cNvPicPr>
            <a:picLocks noChangeAspect="1"/>
          </p:cNvPicPr>
          <p:nvPr/>
        </p:nvPicPr>
        <p:blipFill>
          <a:blip r:embed="rId1"/>
          <a:stretch>
            <a:fillRect/>
          </a:stretch>
        </p:blipFill>
        <p:spPr>
          <a:xfrm>
            <a:off x="716280" y="1526540"/>
            <a:ext cx="9987280" cy="366776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带宽概述</a:t>
            </a:r>
            <a:r>
              <a:rPr lang="en-US" altLang="zh-CN">
                <a:sym typeface="+mn-ea"/>
              </a:rPr>
              <a:t>----beacon</a:t>
            </a:r>
            <a:r>
              <a:rPr lang="zh-CN" altLang="en-US">
                <a:sym typeface="+mn-ea"/>
              </a:rPr>
              <a:t>帧</a:t>
            </a:r>
            <a:endParaRPr lang="zh-CN" altLang="en-US"/>
          </a:p>
        </p:txBody>
      </p:sp>
      <p:sp>
        <p:nvSpPr>
          <p:cNvPr id="3" name="内容占位符 2"/>
          <p:cNvSpPr>
            <a:spLocks noGrp="1"/>
          </p:cNvSpPr>
          <p:nvPr>
            <p:ph idx="1"/>
          </p:nvPr>
        </p:nvSpPr>
        <p:spPr/>
        <p:txBody>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lvl="1"/>
            <a:endParaRPr lang="zh-CN" altLang="en-US">
              <a:solidFill>
                <a:schemeClr val="tx1">
                  <a:lumMod val="65000"/>
                  <a:lumOff val="35000"/>
                </a:schemeClr>
              </a:solidFill>
            </a:endParaRPr>
          </a:p>
        </p:txBody>
      </p:sp>
      <p:pic>
        <p:nvPicPr>
          <p:cNvPr id="4" name="图片 3"/>
          <p:cNvPicPr>
            <a:picLocks noChangeAspect="1"/>
          </p:cNvPicPr>
          <p:nvPr/>
        </p:nvPicPr>
        <p:blipFill>
          <a:blip r:embed="rId1"/>
          <a:stretch>
            <a:fillRect/>
          </a:stretch>
        </p:blipFill>
        <p:spPr>
          <a:xfrm>
            <a:off x="5908675" y="1414145"/>
            <a:ext cx="5554345" cy="4262755"/>
          </a:xfrm>
          <a:prstGeom prst="rect">
            <a:avLst/>
          </a:prstGeom>
        </p:spPr>
      </p:pic>
      <p:sp>
        <p:nvSpPr>
          <p:cNvPr id="6" name="文本框 5"/>
          <p:cNvSpPr txBox="1"/>
          <p:nvPr/>
        </p:nvSpPr>
        <p:spPr>
          <a:xfrm>
            <a:off x="704850" y="1490345"/>
            <a:ext cx="4643755" cy="4799965"/>
          </a:xfrm>
          <a:prstGeom prst="rect">
            <a:avLst/>
          </a:prstGeom>
          <a:noFill/>
        </p:spPr>
        <p:txBody>
          <a:bodyPr wrap="square" rtlCol="0">
            <a:spAutoFit/>
          </a:bodyPr>
          <a:p>
            <a:pPr marL="285750" indent="-285750">
              <a:buFont typeface="Arial" panose="020B0604020202020204" pitchFamily="34" charset="0"/>
              <a:buChar char="•"/>
            </a:pPr>
            <a:r>
              <a:rPr lang="en-US" altLang="zh-CN"/>
              <a:t>frame body</a:t>
            </a:r>
            <a:r>
              <a:rPr lang="zh-CN" altLang="en-US"/>
              <a:t>中有</a:t>
            </a:r>
            <a:r>
              <a:rPr lang="en-US" altLang="zh-CN"/>
              <a:t>field</a:t>
            </a:r>
            <a:r>
              <a:rPr lang="zh-CN" altLang="en-US"/>
              <a:t>和</a:t>
            </a:r>
            <a:r>
              <a:rPr lang="en-US" altLang="zh-CN"/>
              <a:t>element</a:t>
            </a:r>
            <a:r>
              <a:rPr lang="zh-CN" altLang="en-US"/>
              <a:t>两种信元组成；</a:t>
            </a:r>
            <a:endParaRPr lang="zh-CN" altLang="en-US"/>
          </a:p>
          <a:p>
            <a:pPr marL="285750" indent="-285750">
              <a:buFont typeface="Arial" panose="020B0604020202020204" pitchFamily="34" charset="0"/>
              <a:buChar char="•"/>
            </a:pPr>
            <a:r>
              <a:rPr lang="en-US" altLang="zh-CN"/>
              <a:t>frame body</a:t>
            </a:r>
            <a:r>
              <a:rPr lang="zh-CN" altLang="en-US"/>
              <a:t>中个</a:t>
            </a:r>
            <a:r>
              <a:rPr lang="zh-CN" altLang="en-US">
                <a:sym typeface="+mn-ea"/>
              </a:rPr>
              <a:t>信元分为必选项和可选项</a:t>
            </a:r>
            <a:endParaRPr lang="zh-CN" altLang="en-US"/>
          </a:p>
          <a:p>
            <a:pPr marL="285750" indent="-285750">
              <a:buFont typeface="Arial" panose="020B0604020202020204" pitchFamily="34" charset="0"/>
              <a:buChar char="•"/>
            </a:pPr>
            <a:r>
              <a:rPr lang="en-US" altLang="zh-CN"/>
              <a:t>fields</a:t>
            </a:r>
            <a:r>
              <a:rPr lang="zh-CN" altLang="en-US"/>
              <a:t>有各自的格式；</a:t>
            </a:r>
            <a:endParaRPr lang="zh-CN" altLang="en-US"/>
          </a:p>
          <a:p>
            <a:pPr marL="285750" indent="-285750">
              <a:buFont typeface="Arial" panose="020B0604020202020204" pitchFamily="34" charset="0"/>
              <a:buChar char="•"/>
            </a:pPr>
            <a:r>
              <a:rPr lang="en-US" altLang="zh-CN"/>
              <a:t>elements</a:t>
            </a:r>
            <a:r>
              <a:rPr lang="zh-CN" altLang="en-US"/>
              <a:t>有统一的格式，每个</a:t>
            </a:r>
            <a:r>
              <a:rPr lang="en-US" altLang="zh-CN"/>
              <a:t>element</a:t>
            </a:r>
            <a:r>
              <a:rPr lang="zh-CN" altLang="en-US"/>
              <a:t>有对应的</a:t>
            </a:r>
            <a:r>
              <a:rPr lang="en-US" altLang="zh-CN"/>
              <a:t>element ID</a:t>
            </a:r>
            <a:r>
              <a:rPr lang="zh-CN" altLang="en-US"/>
              <a:t>，这些</a:t>
            </a:r>
            <a:r>
              <a:rPr lang="en-US" altLang="zh-CN"/>
              <a:t>element</a:t>
            </a:r>
            <a:r>
              <a:rPr lang="zh-CN" altLang="en-US"/>
              <a:t>在不同的管理层的</a:t>
            </a:r>
            <a:r>
              <a:rPr lang="en-US" altLang="zh-CN"/>
              <a:t>frame body</a:t>
            </a:r>
            <a:r>
              <a:rPr lang="zh-CN" altLang="en-US"/>
              <a:t>中对应的</a:t>
            </a:r>
            <a:r>
              <a:rPr lang="en-US" altLang="zh-CN"/>
              <a:t>order</a:t>
            </a:r>
            <a:r>
              <a:rPr lang="zh-CN" altLang="en-US"/>
              <a:t>可以不一样；</a:t>
            </a:r>
            <a:endParaRPr lang="zh-CN" altLang="en-US"/>
          </a:p>
          <a:p>
            <a:pPr marL="285750" indent="-285750">
              <a:buFont typeface="Arial" panose="020B0604020202020204" pitchFamily="34" charset="0"/>
              <a:buChar char="•"/>
            </a:pPr>
            <a:r>
              <a:rPr lang="en-US" altLang="zh-CN"/>
              <a:t>fields</a:t>
            </a:r>
            <a:r>
              <a:rPr lang="zh-CN" altLang="en-US"/>
              <a:t>在</a:t>
            </a:r>
            <a:r>
              <a:rPr lang="en-US" altLang="zh-CN"/>
              <a:t>elements</a:t>
            </a:r>
            <a:r>
              <a:rPr lang="zh-CN" altLang="en-US"/>
              <a:t>前面，且在</a:t>
            </a:r>
            <a:r>
              <a:rPr lang="en-US" altLang="zh-CN"/>
              <a:t>frame body</a:t>
            </a:r>
            <a:r>
              <a:rPr lang="zh-CN" altLang="en-US"/>
              <a:t>中</a:t>
            </a:r>
            <a:r>
              <a:rPr lang="en-US" altLang="zh-CN"/>
              <a:t>field</a:t>
            </a:r>
            <a:r>
              <a:rPr lang="zh-CN" altLang="en-US"/>
              <a:t>需要按顺序放置</a:t>
            </a:r>
            <a:endParaRPr lang="zh-CN" altLang="en-US"/>
          </a:p>
          <a:p>
            <a:pPr marL="285750" indent="-285750">
              <a:buFont typeface="Arial" panose="020B0604020202020204" pitchFamily="34" charset="0"/>
              <a:buChar char="•"/>
            </a:pPr>
            <a:r>
              <a:rPr lang="en-US" altLang="zh-CN"/>
              <a:t>frame body</a:t>
            </a:r>
            <a:r>
              <a:rPr lang="zh-CN" altLang="en-US"/>
              <a:t>中个</a:t>
            </a:r>
            <a:r>
              <a:rPr lang="en-US" altLang="zh-CN"/>
              <a:t>element</a:t>
            </a:r>
            <a:r>
              <a:rPr lang="zh-CN" altLang="en-US"/>
              <a:t>的顺序理论上可以不按照表中的</a:t>
            </a:r>
            <a:r>
              <a:rPr lang="en-US" altLang="zh-CN"/>
              <a:t>order</a:t>
            </a:r>
            <a:r>
              <a:rPr lang="zh-CN" altLang="en-US"/>
              <a:t>顺序填写，通过各个</a:t>
            </a:r>
            <a:r>
              <a:rPr lang="en-US" altLang="zh-CN"/>
              <a:t>element</a:t>
            </a:r>
            <a:r>
              <a:rPr lang="zh-CN" altLang="en-US"/>
              <a:t>的格式可以依次解析</a:t>
            </a:r>
            <a:endParaRPr lang="zh-CN" altLang="en-US"/>
          </a:p>
          <a:p>
            <a:pPr marL="285750" indent="-285750">
              <a:buFont typeface="Arial" panose="020B0604020202020204" pitchFamily="34" charset="0"/>
              <a:buChar char="•"/>
            </a:pPr>
            <a:r>
              <a:rPr lang="zh-CN" altLang="en-US"/>
              <a:t>旧版本中的</a:t>
            </a:r>
            <a:r>
              <a:rPr lang="en-US" altLang="zh-CN"/>
              <a:t>STA/AP</a:t>
            </a:r>
            <a:r>
              <a:rPr lang="zh-CN" altLang="en-US"/>
              <a:t>收到新版本</a:t>
            </a:r>
            <a:r>
              <a:rPr lang="en-US" altLang="zh-CN"/>
              <a:t>STA/AP</a:t>
            </a:r>
            <a:r>
              <a:rPr lang="zh-CN" altLang="en-US"/>
              <a:t>发生的</a:t>
            </a:r>
            <a:r>
              <a:rPr lang="en-US" altLang="zh-CN"/>
              <a:t>beacon</a:t>
            </a:r>
            <a:r>
              <a:rPr lang="zh-CN" altLang="en-US"/>
              <a:t>中可能解析出无法识别的</a:t>
            </a:r>
            <a:r>
              <a:rPr lang="en-US" altLang="zh-CN"/>
              <a:t>element</a:t>
            </a:r>
            <a:r>
              <a:rPr lang="zh-CN" altLang="en-US"/>
              <a:t>，只需将其丢弃，不影响后续</a:t>
            </a:r>
            <a:r>
              <a:rPr lang="en-US" altLang="zh-CN"/>
              <a:t>element</a:t>
            </a:r>
            <a:r>
              <a:rPr lang="zh-CN" altLang="en-US"/>
              <a:t>的解析</a:t>
            </a:r>
            <a:r>
              <a:rPr lang="en-US" altLang="zh-CN"/>
              <a:t> </a:t>
            </a:r>
            <a:endParaRPr lang="en-US" altLang="zh-CN"/>
          </a:p>
        </p:txBody>
      </p:sp>
      <p:pic>
        <p:nvPicPr>
          <p:cNvPr id="7" name="图片 6"/>
          <p:cNvPicPr>
            <a:picLocks noChangeAspect="1"/>
          </p:cNvPicPr>
          <p:nvPr/>
        </p:nvPicPr>
        <p:blipFill>
          <a:blip r:embed="rId2"/>
          <a:stretch>
            <a:fillRect/>
          </a:stretch>
        </p:blipFill>
        <p:spPr>
          <a:xfrm>
            <a:off x="5909310" y="5729605"/>
            <a:ext cx="5553710" cy="111252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zh-CN" altLang="en-US" b="0" spc="0">
                <a:solidFill>
                  <a:schemeClr val="tx1"/>
                </a:solidFill>
                <a:latin typeface="+mn-lt"/>
                <a:ea typeface="+mn-ea"/>
                <a:cs typeface="+mn-cs"/>
              </a:rPr>
              <a:t>association，probe</a:t>
            </a:r>
            <a:r>
              <a:rPr lang="zh-CN" altLang="en-US"/>
              <a:t>帧</a:t>
            </a:r>
            <a:endParaRPr lang="zh-CN" altLang="en-US"/>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95960" y="2167255"/>
            <a:ext cx="9773920" cy="645160"/>
          </a:xfrm>
          <a:prstGeom prst="rect">
            <a:avLst/>
          </a:prstGeom>
          <a:noFill/>
        </p:spPr>
        <p:txBody>
          <a:bodyPr wrap="square" rtlCol="0">
            <a:spAutoFit/>
          </a:bodyPr>
          <a:p>
            <a:pPr lvl="0" indent="0" algn="l">
              <a:buFont typeface="Arial" panose="020B0604020202020204" pitchFamily="34" charset="0"/>
              <a:buNone/>
            </a:pPr>
            <a:r>
              <a:rPr lang="zh-CN" altLang="en-US">
                <a:solidFill>
                  <a:schemeClr val="tx1"/>
                </a:solidFill>
              </a:rPr>
              <a:t>Association Request，Association</a:t>
            </a:r>
            <a:r>
              <a:rPr lang="en-US" altLang="zh-CN">
                <a:solidFill>
                  <a:schemeClr val="tx1"/>
                </a:solidFill>
              </a:rPr>
              <a:t> </a:t>
            </a:r>
            <a:r>
              <a:rPr lang="zh-CN" altLang="en-US">
                <a:solidFill>
                  <a:schemeClr val="tx1"/>
                </a:solidFill>
              </a:rPr>
              <a:t>Response，Reassociation Request，Reassociation Response，Probe Request以及Probe Response的帧结构和</a:t>
            </a:r>
            <a:r>
              <a:rPr lang="en-US" altLang="zh-CN">
                <a:solidFill>
                  <a:schemeClr val="tx1"/>
                </a:solidFill>
              </a:rPr>
              <a:t>beacon</a:t>
            </a:r>
            <a:r>
              <a:rPr lang="zh-CN" altLang="en-US">
                <a:solidFill>
                  <a:schemeClr val="tx1"/>
                </a:solidFill>
              </a:rPr>
              <a:t>帧类似，不再一一赘述</a:t>
            </a:r>
            <a:endParaRPr lang="zh-CN" altLang="en-US">
              <a:solidFill>
                <a:schemeClr val="tx1"/>
              </a:solidFill>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zh-CN" altLang="en-US">
                <a:solidFill>
                  <a:schemeClr val="tx1"/>
                </a:solidFill>
                <a:sym typeface="+mn-ea"/>
              </a:rPr>
              <a:t>HT Capabilities</a:t>
            </a:r>
            <a:endParaRPr lang="zh-CN" altLang="en-US"/>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2369185"/>
            <a:ext cx="3954145" cy="2030095"/>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Element ID=45</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Length=28</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Supported Channel Width Set</a:t>
            </a:r>
            <a:r>
              <a:rPr lang="zh-CN" altLang="en-US">
                <a:solidFill>
                  <a:schemeClr val="tx1"/>
                </a:solidFill>
              </a:rPr>
              <a:t>：</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0:only 20 MHz operation is supported</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1:both 20 MHz and 40 MHz operation is supported</a:t>
            </a:r>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4437380" y="1843405"/>
            <a:ext cx="7093585" cy="1134745"/>
          </a:xfrm>
          <a:prstGeom prst="rect">
            <a:avLst/>
          </a:prstGeom>
        </p:spPr>
      </p:pic>
      <p:pic>
        <p:nvPicPr>
          <p:cNvPr id="7" name="图片 6"/>
          <p:cNvPicPr>
            <a:picLocks noChangeAspect="1"/>
          </p:cNvPicPr>
          <p:nvPr/>
        </p:nvPicPr>
        <p:blipFill>
          <a:blip r:embed="rId2"/>
          <a:stretch>
            <a:fillRect/>
          </a:stretch>
        </p:blipFill>
        <p:spPr>
          <a:xfrm>
            <a:off x="4448175" y="3666490"/>
            <a:ext cx="7071995" cy="270573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zh-CN" altLang="en-US">
                <a:solidFill>
                  <a:schemeClr val="tx1"/>
                </a:solidFill>
                <a:sym typeface="+mn-ea"/>
              </a:rPr>
              <a:t>HT Operation</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5182235" cy="4799965"/>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Element ID=61</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Length=24</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Primary Channel</a:t>
            </a:r>
            <a:r>
              <a:rPr lang="zh-CN" altLang="en-US">
                <a:solidFill>
                  <a:schemeClr val="tx1"/>
                </a:solidFill>
              </a:rPr>
              <a:t>：</a:t>
            </a:r>
            <a:r>
              <a:rPr lang="en-US" altLang="zh-CN">
                <a:solidFill>
                  <a:schemeClr val="tx1"/>
                </a:solidFill>
              </a:rPr>
              <a:t> Channel number of the primary channel</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Secondary Channel Offset</a:t>
            </a:r>
            <a:r>
              <a:rPr lang="zh-CN" altLang="en-US">
                <a:solidFill>
                  <a:schemeClr val="tx1"/>
                </a:solidFill>
              </a:rPr>
              <a:t>：</a:t>
            </a:r>
            <a:endParaRPr lang="zh-CN" altLang="en-US">
              <a:solidFill>
                <a:schemeClr val="tx1"/>
              </a:solidFill>
            </a:endParaRPr>
          </a:p>
          <a:p>
            <a:pPr marL="742950" lvl="1" indent="-285750" algn="l">
              <a:buFont typeface="Arial" panose="020B0604020202020204" pitchFamily="34" charset="0"/>
              <a:buChar char="•"/>
            </a:pPr>
            <a:r>
              <a:rPr lang="zh-CN" altLang="en-US">
                <a:solidFill>
                  <a:schemeClr val="tx1"/>
                </a:solidFill>
              </a:rPr>
              <a:t>0：no secondary channel is present</a:t>
            </a:r>
            <a:r>
              <a:rPr lang="zh-CN" altLang="en-US">
                <a:sym typeface="+mn-ea"/>
              </a:rPr>
              <a:t>(SCN) </a:t>
            </a:r>
            <a:endParaRPr lang="zh-CN" altLang="en-US">
              <a:solidFill>
                <a:schemeClr val="tx1"/>
              </a:solidFill>
            </a:endParaRPr>
          </a:p>
          <a:p>
            <a:pPr marL="742950" lvl="1" indent="-285750" algn="l">
              <a:buFont typeface="Arial" panose="020B0604020202020204" pitchFamily="34" charset="0"/>
              <a:buChar char="•"/>
            </a:pPr>
            <a:r>
              <a:rPr lang="zh-CN" altLang="en-US">
                <a:solidFill>
                  <a:schemeClr val="tx1"/>
                </a:solidFill>
              </a:rPr>
              <a:t>1：secondary channel is above the primary channel</a:t>
            </a:r>
            <a:r>
              <a:rPr lang="zh-CN" altLang="en-US">
                <a:sym typeface="+mn-ea"/>
              </a:rPr>
              <a:t>(SCA)</a:t>
            </a:r>
            <a:endParaRPr lang="zh-CN" altLang="en-US">
              <a:sym typeface="+mn-ea"/>
            </a:endParaRPr>
          </a:p>
          <a:p>
            <a:pPr marL="742950" lvl="1" indent="-285750" algn="l">
              <a:buFont typeface="Arial" panose="020B0604020202020204" pitchFamily="34" charset="0"/>
              <a:buChar char="•"/>
            </a:pPr>
            <a:r>
              <a:rPr lang="zh-CN" altLang="en-US">
                <a:solidFill>
                  <a:schemeClr val="tx1"/>
                </a:solidFill>
              </a:rPr>
              <a:t>3：secondary channel is below the primary channel</a:t>
            </a:r>
            <a:r>
              <a:rPr lang="zh-CN" altLang="en-US">
                <a:sym typeface="+mn-ea"/>
              </a:rPr>
              <a:t>(SCB) </a:t>
            </a:r>
            <a:endParaRPr lang="zh-CN" altLang="en-US">
              <a:sym typeface="+mn-ea"/>
            </a:endParaRPr>
          </a:p>
          <a:p>
            <a:pPr marL="742950" lvl="1" indent="-285750" algn="l">
              <a:buFont typeface="Arial" panose="020B0604020202020204" pitchFamily="34" charset="0"/>
              <a:buChar char="•"/>
            </a:pPr>
            <a:r>
              <a:rPr lang="en-US" altLang="zh-CN">
                <a:sym typeface="+mn-ea"/>
              </a:rPr>
              <a:t>2</a:t>
            </a:r>
            <a:r>
              <a:rPr lang="zh-CN" altLang="en-US">
                <a:sym typeface="+mn-ea"/>
              </a:rPr>
              <a:t>：</a:t>
            </a:r>
            <a:r>
              <a:rPr lang="en-US" altLang="zh-CN">
                <a:sym typeface="+mn-ea"/>
              </a:rPr>
              <a:t>reserved</a:t>
            </a:r>
            <a:endParaRPr lang="en-US" altLang="zh-CN">
              <a:sym typeface="+mn-ea"/>
            </a:endParaRPr>
          </a:p>
          <a:p>
            <a:pPr marL="285750" lvl="0" indent="-285750" algn="l">
              <a:buFont typeface="Arial" panose="020B0604020202020204" pitchFamily="34" charset="0"/>
              <a:buChar char="•"/>
            </a:pPr>
            <a:r>
              <a:rPr lang="en-US" altLang="zh-CN">
                <a:solidFill>
                  <a:schemeClr val="tx1"/>
                </a:solidFill>
                <a:sym typeface="+mn-ea"/>
              </a:rPr>
              <a:t>STA Channel Width</a:t>
            </a:r>
            <a:endParaRPr lang="en-US" altLang="zh-CN">
              <a:solidFill>
                <a:schemeClr val="tx1"/>
              </a:solidFill>
              <a:sym typeface="+mn-ea"/>
            </a:endParaRPr>
          </a:p>
          <a:p>
            <a:pPr marL="742950" lvl="1" indent="-285750" algn="l">
              <a:buFont typeface="Arial" panose="020B0604020202020204" pitchFamily="34" charset="0"/>
              <a:buChar char="•"/>
            </a:pPr>
            <a:r>
              <a:rPr lang="zh-CN" altLang="en-US">
                <a:solidFill>
                  <a:schemeClr val="tx1"/>
                </a:solidFill>
              </a:rPr>
              <a:t>0:</a:t>
            </a:r>
            <a:r>
              <a:rPr lang="en-US" altLang="zh-CN">
                <a:solidFill>
                  <a:schemeClr val="tx1"/>
                </a:solidFill>
              </a:rPr>
              <a:t> </a:t>
            </a:r>
            <a:r>
              <a:rPr lang="zh-CN" altLang="en-US">
                <a:solidFill>
                  <a:schemeClr val="tx1"/>
                </a:solidFill>
              </a:rPr>
              <a:t>20 MHz channel width only</a:t>
            </a:r>
            <a:endParaRPr lang="zh-CN" altLang="en-US">
              <a:solidFill>
                <a:schemeClr val="tx1"/>
              </a:solidFill>
            </a:endParaRPr>
          </a:p>
          <a:p>
            <a:pPr marL="742950" lvl="1" indent="-285750" algn="l">
              <a:buFont typeface="Arial" panose="020B0604020202020204" pitchFamily="34" charset="0"/>
              <a:buChar char="•"/>
            </a:pPr>
            <a:r>
              <a:rPr lang="zh-CN" altLang="en-US">
                <a:solidFill>
                  <a:schemeClr val="tx1"/>
                </a:solidFill>
              </a:rPr>
              <a:t>1: </a:t>
            </a:r>
            <a:r>
              <a:rPr lang="en-US" altLang="zh-CN">
                <a:solidFill>
                  <a:schemeClr val="tx1"/>
                </a:solidFill>
              </a:rPr>
              <a:t> </a:t>
            </a:r>
            <a:r>
              <a:rPr lang="zh-CN" altLang="en-US">
                <a:solidFill>
                  <a:schemeClr val="tx1"/>
                </a:solidFill>
              </a:rPr>
              <a:t>allows use of any channel width in the Supported channel width set</a:t>
            </a:r>
            <a:endParaRPr lang="zh-CN" altLang="en-US">
              <a:solidFill>
                <a:schemeClr val="tx1"/>
              </a:solidFill>
            </a:endParaRPr>
          </a:p>
          <a:p>
            <a:pPr marL="285750" lvl="0" indent="-285750" algn="l">
              <a:buFont typeface="Arial" panose="020B0604020202020204" pitchFamily="34" charset="0"/>
              <a:buChar char="•"/>
            </a:pP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5790565" y="1490345"/>
            <a:ext cx="6296660" cy="1772285"/>
          </a:xfrm>
          <a:prstGeom prst="rect">
            <a:avLst/>
          </a:prstGeom>
        </p:spPr>
      </p:pic>
      <p:pic>
        <p:nvPicPr>
          <p:cNvPr id="5" name="图片 4"/>
          <p:cNvPicPr>
            <a:picLocks noChangeAspect="1"/>
          </p:cNvPicPr>
          <p:nvPr/>
        </p:nvPicPr>
        <p:blipFill>
          <a:blip r:embed="rId2"/>
          <a:stretch>
            <a:fillRect/>
          </a:stretch>
        </p:blipFill>
        <p:spPr>
          <a:xfrm>
            <a:off x="5790565" y="3439160"/>
            <a:ext cx="6296660" cy="333756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----V</a:t>
            </a:r>
            <a:r>
              <a:rPr lang="zh-CN" altLang="en-US">
                <a:solidFill>
                  <a:schemeClr val="tx1"/>
                </a:solidFill>
                <a:sym typeface="+mn-ea"/>
              </a:rPr>
              <a:t>HT Capabilities</a:t>
            </a:r>
            <a:endParaRPr lang="zh-CN" altLang="en-US"/>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4458970" cy="4246245"/>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Element ID=191</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Length=14</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Supported Channel Width Set</a:t>
            </a:r>
            <a:r>
              <a:rPr lang="zh-CN" altLang="en-US">
                <a:solidFill>
                  <a:schemeClr val="tx1"/>
                </a:solidFill>
              </a:rPr>
              <a:t>：</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0:160 MHz operation is not supported;</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1: only 160 MHz is supported</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2: 160 MHz and 80+80 MHz; are supported;</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3: reserved;</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Extended NSS BW Support: Together with the Supported Channel Width Set subfield and Supported VHT-MCS and NSS Set field, indicates the channel widths and maximum NSS values per width supported by the STA</a:t>
            </a: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5267960" y="1490345"/>
            <a:ext cx="6704965" cy="1524000"/>
          </a:xfrm>
          <a:prstGeom prst="rect">
            <a:avLst/>
          </a:prstGeom>
        </p:spPr>
      </p:pic>
      <p:pic>
        <p:nvPicPr>
          <p:cNvPr id="5" name="图片 4"/>
          <p:cNvPicPr>
            <a:picLocks noChangeAspect="1"/>
          </p:cNvPicPr>
          <p:nvPr/>
        </p:nvPicPr>
        <p:blipFill>
          <a:blip r:embed="rId2"/>
          <a:stretch>
            <a:fillRect/>
          </a:stretch>
        </p:blipFill>
        <p:spPr>
          <a:xfrm>
            <a:off x="5295900" y="3308985"/>
            <a:ext cx="6677025" cy="323532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----V</a:t>
            </a:r>
            <a:r>
              <a:rPr lang="zh-CN" altLang="en-US">
                <a:solidFill>
                  <a:schemeClr val="tx1"/>
                </a:solidFill>
                <a:sym typeface="+mn-ea"/>
              </a:rPr>
              <a:t>HT Operation（</a:t>
            </a:r>
            <a:r>
              <a:rPr lang="en-US" altLang="zh-CN">
                <a:solidFill>
                  <a:schemeClr val="tx1"/>
                </a:solidFill>
                <a:sym typeface="+mn-ea"/>
              </a:rPr>
              <a:t>part1</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5182235" cy="3415030"/>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Element ID=192</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Length=7</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Channel Width</a:t>
            </a:r>
            <a:r>
              <a:rPr lang="zh-CN" altLang="en-US">
                <a:solidFill>
                  <a:schemeClr val="tx1"/>
                </a:solidFill>
              </a:rPr>
              <a:t>：together with the HT</a:t>
            </a:r>
            <a:r>
              <a:rPr lang="en-US" altLang="zh-CN">
                <a:solidFill>
                  <a:schemeClr val="tx1"/>
                </a:solidFill>
              </a:rPr>
              <a:t> </a:t>
            </a:r>
            <a:r>
              <a:rPr lang="zh-CN" altLang="en-US">
                <a:solidFill>
                  <a:schemeClr val="tx1"/>
                </a:solidFill>
              </a:rPr>
              <a:t>Operation element STA Channel Width field, defines the BSS bandwidth</a:t>
            </a:r>
            <a:endParaRPr lang="zh-CN" altLang="en-US">
              <a:solidFill>
                <a:schemeClr val="tx1"/>
              </a:solidFill>
            </a:endParaRPr>
          </a:p>
          <a:p>
            <a:pPr marL="742950" lvl="1" indent="-285750" algn="l">
              <a:buFont typeface="Arial" panose="020B0604020202020204" pitchFamily="34" charset="0"/>
              <a:buChar char="•"/>
            </a:pPr>
            <a:r>
              <a:rPr lang="zh-CN" altLang="en-US"/>
              <a:t>0: 20MHz or 40MHz</a:t>
            </a:r>
            <a:endParaRPr lang="zh-CN" altLang="en-US"/>
          </a:p>
          <a:p>
            <a:pPr marL="742950" lvl="1" indent="-285750" algn="l">
              <a:buFont typeface="Arial" panose="020B0604020202020204" pitchFamily="34" charset="0"/>
              <a:buChar char="•"/>
            </a:pPr>
            <a:r>
              <a:rPr lang="zh-CN" altLang="en-US"/>
              <a:t>1: 80MHz</a:t>
            </a:r>
            <a:r>
              <a:rPr lang="en-US" altLang="zh-CN"/>
              <a:t> or </a:t>
            </a:r>
            <a:r>
              <a:rPr lang="zh-CN" altLang="en-US">
                <a:sym typeface="+mn-ea"/>
              </a:rPr>
              <a:t>160MH</a:t>
            </a:r>
            <a:r>
              <a:rPr lang="en-US" altLang="zh-CN">
                <a:sym typeface="+mn-ea"/>
              </a:rPr>
              <a:t>z or </a:t>
            </a:r>
            <a:r>
              <a:rPr lang="en-US" altLang="zh-CN">
                <a:sym typeface="+mn-ea"/>
              </a:rPr>
              <a:t>80+80 MHz</a:t>
            </a:r>
            <a:endParaRPr lang="zh-CN" altLang="en-US"/>
          </a:p>
          <a:p>
            <a:pPr marL="742950" lvl="1" indent="-285750" algn="l">
              <a:buFont typeface="Arial" panose="020B0604020202020204" pitchFamily="34" charset="0"/>
              <a:buChar char="•"/>
            </a:pPr>
            <a:r>
              <a:rPr lang="zh-CN" altLang="en-US"/>
              <a:t>2: 160MH</a:t>
            </a:r>
            <a:r>
              <a:rPr lang="en-US" altLang="zh-CN"/>
              <a:t>z</a:t>
            </a:r>
            <a:endParaRPr lang="zh-CN" altLang="en-US"/>
          </a:p>
          <a:p>
            <a:pPr marL="742950" lvl="1" indent="-285750" algn="l">
              <a:buFont typeface="Arial" panose="020B0604020202020204" pitchFamily="34" charset="0"/>
              <a:buChar char="•"/>
            </a:pPr>
            <a:r>
              <a:rPr lang="en-US" altLang="zh-CN">
                <a:sym typeface="+mn-ea"/>
              </a:rPr>
              <a:t>3</a:t>
            </a:r>
            <a:r>
              <a:rPr lang="zh-CN" altLang="en-US">
                <a:sym typeface="+mn-ea"/>
              </a:rPr>
              <a:t>:</a:t>
            </a:r>
            <a:r>
              <a:rPr lang="en-US" altLang="zh-CN">
                <a:sym typeface="+mn-ea"/>
              </a:rPr>
              <a:t> </a:t>
            </a:r>
            <a:r>
              <a:rPr lang="en-US" altLang="zh-CN">
                <a:sym typeface="+mn-ea"/>
              </a:rPr>
              <a:t>80+80 MHz</a:t>
            </a:r>
            <a:endParaRPr lang="en-US" altLang="zh-CN">
              <a:sym typeface="+mn-ea"/>
            </a:endParaRPr>
          </a:p>
          <a:p>
            <a:pPr lvl="0" indent="0" algn="l">
              <a:buFont typeface="Arial" panose="020B0604020202020204" pitchFamily="34" charset="0"/>
              <a:buNone/>
            </a:pPr>
            <a:endParaRPr lang="en-US" altLang="zh-CN">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5789930" y="1571625"/>
            <a:ext cx="6244590" cy="1419860"/>
          </a:xfrm>
          <a:prstGeom prst="rect">
            <a:avLst/>
          </a:prstGeom>
        </p:spPr>
      </p:pic>
      <p:pic>
        <p:nvPicPr>
          <p:cNvPr id="7" name="图片 6"/>
          <p:cNvPicPr>
            <a:picLocks noChangeAspect="1"/>
          </p:cNvPicPr>
          <p:nvPr/>
        </p:nvPicPr>
        <p:blipFill>
          <a:blip r:embed="rId2"/>
          <a:stretch>
            <a:fillRect/>
          </a:stretch>
        </p:blipFill>
        <p:spPr>
          <a:xfrm>
            <a:off x="5789930" y="3571875"/>
            <a:ext cx="6311265" cy="130556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----V</a:t>
            </a:r>
            <a:r>
              <a:rPr lang="zh-CN" altLang="en-US">
                <a:solidFill>
                  <a:schemeClr val="tx1"/>
                </a:solidFill>
                <a:sym typeface="+mn-ea"/>
              </a:rPr>
              <a:t>HT Operation（</a:t>
            </a:r>
            <a:r>
              <a:rPr lang="en-US" altLang="zh-CN">
                <a:solidFill>
                  <a:schemeClr val="tx1"/>
                </a:solidFill>
                <a:sym typeface="+mn-ea"/>
              </a:rPr>
              <a:t>part2</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5182235" cy="4523105"/>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sym typeface="+mn-ea"/>
              </a:rPr>
              <a:t>Channel Center Frequency Segment 0</a:t>
            </a:r>
            <a:r>
              <a:rPr lang="zh-CN" altLang="en-US">
                <a:solidFill>
                  <a:schemeClr val="tx1"/>
                </a:solidFill>
                <a:sym typeface="+mn-ea"/>
              </a:rPr>
              <a:t>：</a:t>
            </a:r>
            <a:endParaRPr lang="zh-CN" altLang="en-US">
              <a:solidFill>
                <a:schemeClr val="tx1"/>
              </a:solidFill>
              <a:sym typeface="+mn-ea"/>
            </a:endParaRPr>
          </a:p>
          <a:p>
            <a:pPr marL="742950" lvl="1" indent="-285750" algn="l">
              <a:buFont typeface="Arial" panose="020B0604020202020204" pitchFamily="34" charset="0"/>
              <a:buChar char="•"/>
            </a:pPr>
            <a:r>
              <a:rPr lang="zh-CN" altLang="en-US">
                <a:solidFill>
                  <a:schemeClr val="tx1"/>
                </a:solidFill>
                <a:sym typeface="+mn-ea"/>
              </a:rPr>
              <a:t>20, 40, or 80 MHz:</a:t>
            </a:r>
            <a:r>
              <a:rPr lang="en-US" altLang="zh-CN">
                <a:solidFill>
                  <a:schemeClr val="tx1"/>
                </a:solidFill>
                <a:sym typeface="+mn-ea"/>
              </a:rPr>
              <a:t> </a:t>
            </a:r>
            <a:r>
              <a:rPr lang="zh-CN" altLang="en-US">
                <a:solidFill>
                  <a:schemeClr val="tx1"/>
                </a:solidFill>
                <a:sym typeface="+mn-ea"/>
              </a:rPr>
              <a:t>the channel center frequency index；</a:t>
            </a:r>
            <a:endParaRPr lang="zh-CN" altLang="en-US">
              <a:solidFill>
                <a:schemeClr val="tx1"/>
              </a:solidFill>
              <a:sym typeface="+mn-ea"/>
            </a:endParaRPr>
          </a:p>
          <a:p>
            <a:pPr marL="742950" lvl="1" indent="-285750" algn="l">
              <a:buFont typeface="Arial" panose="020B0604020202020204" pitchFamily="34" charset="0"/>
              <a:buChar char="•"/>
            </a:pPr>
            <a:r>
              <a:rPr lang="zh-CN" altLang="en-US">
                <a:solidFill>
                  <a:schemeClr val="tx1"/>
                </a:solidFill>
                <a:sym typeface="+mn-ea"/>
              </a:rPr>
              <a:t>For 160 MHz &amp; Width subfield equal to 1: channel center frequency index of the primary 80 MHz channel segment that contains the primary channel；</a:t>
            </a:r>
            <a:endParaRPr lang="zh-CN" altLang="en-US">
              <a:solidFill>
                <a:schemeClr val="tx1"/>
              </a:solidFill>
              <a:sym typeface="+mn-ea"/>
            </a:endParaRPr>
          </a:p>
          <a:p>
            <a:pPr marL="742950" lvl="1" indent="-285750" algn="l">
              <a:buFont typeface="Arial" panose="020B0604020202020204" pitchFamily="34" charset="0"/>
              <a:buChar char="•"/>
            </a:pPr>
            <a:r>
              <a:rPr lang="zh-CN" altLang="en-US">
                <a:solidFill>
                  <a:schemeClr val="tx1"/>
                </a:solidFill>
                <a:sym typeface="+mn-ea"/>
              </a:rPr>
              <a:t>For 160 MHz &amp; Width subfield equal to 2: channel center frequency index of the 160 MHz channel ；</a:t>
            </a:r>
            <a:endParaRPr lang="zh-CN" altLang="en-US">
              <a:solidFill>
                <a:schemeClr val="tx1"/>
              </a:solidFill>
              <a:sym typeface="+mn-ea"/>
            </a:endParaRPr>
          </a:p>
          <a:p>
            <a:pPr marL="742950" lvl="1" indent="-285750" algn="l">
              <a:buFont typeface="Arial" panose="020B0604020202020204" pitchFamily="34" charset="0"/>
              <a:buChar char="•"/>
            </a:pPr>
            <a:r>
              <a:rPr lang="zh-CN" altLang="en-US">
                <a:solidFill>
                  <a:schemeClr val="tx1"/>
                </a:solidFill>
                <a:sym typeface="+mn-ea"/>
              </a:rPr>
              <a:t>For 80+80 MHz &amp; Width subfield equal to 1 or 3: channel center frequency index for the primary 80 MHz channel；</a:t>
            </a:r>
            <a:endParaRPr lang="zh-CN" altLang="en-US">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5789930" y="1571625"/>
            <a:ext cx="6244590" cy="1419860"/>
          </a:xfrm>
          <a:prstGeom prst="rect">
            <a:avLst/>
          </a:prstGeom>
        </p:spPr>
      </p:pic>
      <p:pic>
        <p:nvPicPr>
          <p:cNvPr id="7" name="图片 6"/>
          <p:cNvPicPr>
            <a:picLocks noChangeAspect="1"/>
          </p:cNvPicPr>
          <p:nvPr/>
        </p:nvPicPr>
        <p:blipFill>
          <a:blip r:embed="rId2"/>
          <a:stretch>
            <a:fillRect/>
          </a:stretch>
        </p:blipFill>
        <p:spPr>
          <a:xfrm>
            <a:off x="5789930" y="3571875"/>
            <a:ext cx="6311265" cy="130556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----V</a:t>
            </a:r>
            <a:r>
              <a:rPr lang="zh-CN" altLang="en-US">
                <a:solidFill>
                  <a:schemeClr val="tx1"/>
                </a:solidFill>
                <a:sym typeface="+mn-ea"/>
              </a:rPr>
              <a:t>HT Operation（</a:t>
            </a:r>
            <a:r>
              <a:rPr lang="en-US" altLang="zh-CN">
                <a:solidFill>
                  <a:schemeClr val="tx1"/>
                </a:solidFill>
                <a:sym typeface="+mn-ea"/>
              </a:rPr>
              <a:t>part3</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5182235" cy="3969385"/>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sym typeface="+mn-ea"/>
              </a:rPr>
              <a:t>Channel Center Frequency Segment 1</a:t>
            </a:r>
            <a:r>
              <a:rPr lang="zh-CN" altLang="en-US">
                <a:solidFill>
                  <a:schemeClr val="tx1"/>
                </a:solidFill>
                <a:sym typeface="+mn-ea"/>
              </a:rPr>
              <a:t>：</a:t>
            </a:r>
            <a:endParaRPr lang="zh-CN" altLang="en-US">
              <a:solidFill>
                <a:schemeClr val="tx1"/>
              </a:solidFill>
              <a:sym typeface="+mn-ea"/>
            </a:endParaRPr>
          </a:p>
          <a:p>
            <a:pPr marL="742950" lvl="1" indent="-285750" algn="l">
              <a:buFont typeface="Arial" panose="020B0604020202020204" pitchFamily="34" charset="0"/>
              <a:buChar char="•"/>
            </a:pPr>
            <a:r>
              <a:rPr>
                <a:solidFill>
                  <a:schemeClr val="tx1"/>
                </a:solidFill>
                <a:sym typeface="+mn-ea"/>
              </a:rPr>
              <a:t>20, 40, or 80 MHz: set to 0</a:t>
            </a:r>
            <a:endParaRPr>
              <a:solidFill>
                <a:schemeClr val="tx1"/>
              </a:solidFill>
              <a:sym typeface="+mn-ea"/>
            </a:endParaRPr>
          </a:p>
          <a:p>
            <a:pPr marL="742950" lvl="1" indent="-285750" algn="l">
              <a:buFont typeface="Arial" panose="020B0604020202020204" pitchFamily="34" charset="0"/>
              <a:buChar char="•"/>
            </a:pPr>
            <a:r>
              <a:rPr>
                <a:solidFill>
                  <a:schemeClr val="tx1"/>
                </a:solidFill>
                <a:sym typeface="+mn-ea"/>
              </a:rPr>
              <a:t>160 MHz &amp; Width subfield equal to 1: channel center frequency index of the 160 MHz</a:t>
            </a:r>
            <a:endParaRPr>
              <a:solidFill>
                <a:schemeClr val="tx1"/>
              </a:solidFill>
              <a:sym typeface="+mn-ea"/>
            </a:endParaRPr>
          </a:p>
          <a:p>
            <a:pPr marL="742950" lvl="1" indent="-285750" algn="l">
              <a:buFont typeface="Arial" panose="020B0604020202020204" pitchFamily="34" charset="0"/>
              <a:buChar char="•"/>
            </a:pPr>
            <a:r>
              <a:rPr>
                <a:solidFill>
                  <a:schemeClr val="tx1"/>
                </a:solidFill>
                <a:sym typeface="+mn-ea"/>
              </a:rPr>
              <a:t>160 MHz &amp; Width subfield equal to 2: set to 0.</a:t>
            </a:r>
            <a:endParaRPr>
              <a:solidFill>
                <a:schemeClr val="tx1"/>
              </a:solidFill>
              <a:sym typeface="+mn-ea"/>
            </a:endParaRPr>
          </a:p>
          <a:p>
            <a:pPr marL="742950" lvl="1" indent="-285750" algn="l">
              <a:buFont typeface="Arial" panose="020B0604020202020204" pitchFamily="34" charset="0"/>
              <a:buChar char="•"/>
            </a:pPr>
            <a:r>
              <a:rPr>
                <a:solidFill>
                  <a:schemeClr val="tx1"/>
                </a:solidFill>
                <a:sym typeface="+mn-ea"/>
              </a:rPr>
              <a:t>80+80 MHz &amp; Width subfield equal to 1 or 3: channel center frequency index of the secondary 80 MHz channel</a:t>
            </a:r>
            <a:endParaRPr>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sym typeface="+mn-ea"/>
            </a:endParaRPr>
          </a:p>
          <a:p>
            <a:pPr marL="285750" lvl="0" indent="-285750" algn="l">
              <a:buFont typeface="Arial" panose="020B0604020202020204" pitchFamily="34" charset="0"/>
              <a:buChar char="•"/>
            </a:pP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5789930" y="1571625"/>
            <a:ext cx="6244590" cy="1419860"/>
          </a:xfrm>
          <a:prstGeom prst="rect">
            <a:avLst/>
          </a:prstGeom>
        </p:spPr>
      </p:pic>
      <p:pic>
        <p:nvPicPr>
          <p:cNvPr id="7" name="图片 6"/>
          <p:cNvPicPr>
            <a:picLocks noChangeAspect="1"/>
          </p:cNvPicPr>
          <p:nvPr/>
        </p:nvPicPr>
        <p:blipFill>
          <a:blip r:embed="rId2"/>
          <a:stretch>
            <a:fillRect/>
          </a:stretch>
        </p:blipFill>
        <p:spPr>
          <a:xfrm>
            <a:off x="5789930" y="3571875"/>
            <a:ext cx="6311265" cy="130556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t>带宽配置</a:t>
            </a:r>
            <a:r>
              <a:rPr lang="en-US" altLang="zh-CN"/>
              <a:t>----V</a:t>
            </a:r>
            <a:r>
              <a:rPr lang="zh-CN" altLang="en-US">
                <a:solidFill>
                  <a:schemeClr val="tx1"/>
                </a:solidFill>
                <a:sym typeface="+mn-ea"/>
              </a:rPr>
              <a:t>HT Operation</a:t>
            </a:r>
            <a:r>
              <a:rPr lang="zh-CN" altLang="en-US">
                <a:solidFill>
                  <a:schemeClr val="tx1"/>
                </a:solidFill>
                <a:sym typeface="+mn-ea"/>
              </a:rPr>
              <a:t>（</a:t>
            </a:r>
            <a:r>
              <a:rPr lang="en-US" altLang="zh-CN">
                <a:solidFill>
                  <a:schemeClr val="tx1"/>
                </a:solidFill>
                <a:sym typeface="+mn-ea"/>
              </a:rPr>
              <a:t>part4</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4" name="图片 3"/>
          <p:cNvPicPr>
            <a:picLocks noChangeAspect="1"/>
          </p:cNvPicPr>
          <p:nvPr/>
        </p:nvPicPr>
        <p:blipFill>
          <a:blip r:embed="rId1"/>
          <a:stretch>
            <a:fillRect/>
          </a:stretch>
        </p:blipFill>
        <p:spPr>
          <a:xfrm>
            <a:off x="3738245" y="1178560"/>
            <a:ext cx="7115175" cy="4955540"/>
          </a:xfrm>
          <a:prstGeom prst="rect">
            <a:avLst/>
          </a:prstGeom>
        </p:spPr>
      </p:pic>
      <p:sp>
        <p:nvSpPr>
          <p:cNvPr id="5" name="文本框 4"/>
          <p:cNvSpPr txBox="1"/>
          <p:nvPr/>
        </p:nvSpPr>
        <p:spPr>
          <a:xfrm>
            <a:off x="379730" y="5142230"/>
            <a:ext cx="3020060" cy="645160"/>
          </a:xfrm>
          <a:prstGeom prst="rect">
            <a:avLst/>
          </a:prstGeom>
          <a:noFill/>
        </p:spPr>
        <p:txBody>
          <a:bodyPr wrap="square" rtlCol="0">
            <a:spAutoFit/>
          </a:bodyPr>
          <a:p>
            <a:pPr lvl="0" indent="0" algn="l">
              <a:buFont typeface="Arial" panose="020B0604020202020204" pitchFamily="34" charset="0"/>
              <a:buNone/>
            </a:pPr>
            <a:r>
              <a:rPr lang="en-US" altLang="zh-CN">
                <a:solidFill>
                  <a:srgbClr val="FF0000"/>
                </a:solidFill>
              </a:rPr>
              <a:t>NOTE: primary 20MHz</a:t>
            </a:r>
            <a:r>
              <a:rPr lang="zh-CN" altLang="en-US">
                <a:solidFill>
                  <a:srgbClr val="FF0000"/>
                </a:solidFill>
              </a:rPr>
              <a:t>的中心频点一直是知道的；</a:t>
            </a:r>
            <a:endParaRPr lang="zh-CN" altLang="en-US">
              <a:solidFill>
                <a:srgbClr val="FF0000"/>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带宽获取</a:t>
            </a:r>
            <a:endParaRPr lang="zh-CN" altLang="en-US"/>
          </a:p>
        </p:txBody>
      </p:sp>
      <p:sp>
        <p:nvSpPr>
          <p:cNvPr id="3" name="内容占位符 2"/>
          <p:cNvSpPr>
            <a:spLocks noGrp="1"/>
          </p:cNvSpPr>
          <p:nvPr>
            <p:ph idx="1"/>
          </p:nvPr>
        </p:nvSpPr>
        <p:spPr/>
        <p:txBody>
          <a:bodyPr/>
          <a:p>
            <a:r>
              <a:rPr lang="en-US" altLang="zh-CN"/>
              <a:t>802.11</a:t>
            </a:r>
            <a:r>
              <a:rPr lang="zh-CN" altLang="en-US"/>
              <a:t>带宽概述</a:t>
            </a:r>
            <a:endParaRPr lang="zh-CN" altLang="en-US"/>
          </a:p>
          <a:p>
            <a:r>
              <a:rPr lang="en-US" altLang="zh-CN"/>
              <a:t>HT</a:t>
            </a:r>
            <a:r>
              <a:rPr lang="zh-CN" altLang="en-US"/>
              <a:t>带宽配置</a:t>
            </a:r>
            <a:endParaRPr lang="zh-CN" altLang="en-US"/>
          </a:p>
          <a:p>
            <a:r>
              <a:rPr lang="en-US" altLang="zh-CN"/>
              <a:t>VHT</a:t>
            </a:r>
            <a:r>
              <a:rPr lang="zh-CN" altLang="en-US"/>
              <a:t>带宽配置</a:t>
            </a:r>
            <a:endParaRPr lang="zh-CN" altLang="en-US"/>
          </a:p>
          <a:p>
            <a:r>
              <a:rPr lang="en-US" altLang="zh-CN"/>
              <a:t>HE</a:t>
            </a:r>
            <a:r>
              <a:rPr lang="zh-CN" altLang="en-US"/>
              <a:t>带宽配置</a:t>
            </a:r>
            <a:endParaRPr lang="zh-CN" altLang="en-US"/>
          </a:p>
          <a:p>
            <a:r>
              <a:rPr lang="en-US" altLang="zh-CN"/>
              <a:t>HT/VHT</a:t>
            </a:r>
            <a:r>
              <a:rPr lang="zh-CN" altLang="en-US"/>
              <a:t>带宽获取</a:t>
            </a:r>
            <a:endParaRPr lang="zh-CN" altLang="en-US"/>
          </a:p>
          <a:p>
            <a:r>
              <a:rPr lang="en-US" altLang="zh-CN">
                <a:sym typeface="+mn-ea"/>
              </a:rPr>
              <a:t>HE</a:t>
            </a:r>
            <a:r>
              <a:rPr lang="zh-CN" altLang="en-US">
                <a:sym typeface="+mn-ea"/>
              </a:rPr>
              <a:t>带宽获取</a:t>
            </a:r>
            <a:endParaRPr lang="zh-CN" altLang="en-US">
              <a:sym typeface="+mn-ea"/>
            </a:endParaRPr>
          </a:p>
          <a:p>
            <a:endParaRPr lang="zh-CN" altLang="en-US">
              <a:sym typeface="+mn-ea"/>
            </a:endParaRPr>
          </a:p>
          <a:p>
            <a:pPr marL="0" indent="0">
              <a:buNone/>
            </a:pPr>
            <a:r>
              <a:rPr lang="en-US" altLang="zh-CN">
                <a:sym typeface="+mn-ea"/>
              </a:rPr>
              <a:t>note: </a:t>
            </a:r>
            <a:r>
              <a:rPr lang="zh-CN" altLang="en-US">
                <a:sym typeface="+mn-ea"/>
              </a:rPr>
              <a:t>不包含</a:t>
            </a:r>
            <a:r>
              <a:rPr lang="en-US" altLang="zh-CN">
                <a:sym typeface="+mn-ea"/>
              </a:rPr>
              <a:t> S1G(Sub 1 GHz), TVHT(Television very high throughput), CDMG(China directional multi-gigabit), CMMG(China millimeter-wave multi-gigabit) </a:t>
            </a:r>
            <a:r>
              <a:rPr lang="zh-CN" altLang="en-US">
                <a:sym typeface="+mn-ea"/>
              </a:rPr>
              <a:t>等特殊场景</a:t>
            </a:r>
            <a:r>
              <a:rPr lang="en-US" altLang="zh-CN">
                <a:sym typeface="+mn-ea"/>
              </a:rPr>
              <a:t>;</a:t>
            </a:r>
            <a:endParaRPr lang="zh-CN" altLang="en-US">
              <a:sym typeface="+mn-ea"/>
            </a:endParaRPr>
          </a:p>
          <a:p>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t>带宽配置</a:t>
            </a:r>
            <a:r>
              <a:rPr lang="en-US" altLang="zh-CN"/>
              <a:t>----</a:t>
            </a:r>
            <a:r>
              <a:rPr lang="zh-CN"/>
              <a:t>相关系统参数配置</a:t>
            </a:r>
            <a:r>
              <a:rPr lang="zh-CN" altLang="en-US">
                <a:solidFill>
                  <a:schemeClr val="tx1"/>
                </a:solidFill>
                <a:sym typeface="+mn-ea"/>
              </a:rPr>
              <a:t>（</a:t>
            </a:r>
            <a:r>
              <a:rPr lang="en-US" altLang="zh-CN">
                <a:solidFill>
                  <a:schemeClr val="tx1"/>
                </a:solidFill>
                <a:sym typeface="+mn-ea"/>
              </a:rPr>
              <a:t>part1</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6" name="图片 5"/>
          <p:cNvPicPr>
            <a:picLocks noChangeAspect="1"/>
          </p:cNvPicPr>
          <p:nvPr>
            <p:custDataLst>
              <p:tags r:id="rId1"/>
            </p:custDataLst>
          </p:nvPr>
        </p:nvPicPr>
        <p:blipFill>
          <a:blip r:embed="rId2"/>
          <a:stretch>
            <a:fillRect/>
          </a:stretch>
        </p:blipFill>
        <p:spPr>
          <a:xfrm>
            <a:off x="1452245" y="1313815"/>
            <a:ext cx="8034020" cy="4896485"/>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t>带宽配置</a:t>
            </a:r>
            <a:r>
              <a:rPr lang="en-US" altLang="zh-CN"/>
              <a:t>----</a:t>
            </a:r>
            <a:r>
              <a:rPr lang="zh-CN">
                <a:sym typeface="+mn-ea"/>
              </a:rPr>
              <a:t>相关系统参数配置</a:t>
            </a:r>
            <a:r>
              <a:rPr lang="zh-CN" altLang="en-US">
                <a:solidFill>
                  <a:schemeClr val="tx1"/>
                </a:solidFill>
                <a:sym typeface="+mn-ea"/>
              </a:rPr>
              <a:t>（</a:t>
            </a:r>
            <a:r>
              <a:rPr lang="en-US" altLang="zh-CN">
                <a:solidFill>
                  <a:schemeClr val="tx1"/>
                </a:solidFill>
                <a:sym typeface="+mn-ea"/>
              </a:rPr>
              <a:t>part2</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4" name="图片 3"/>
          <p:cNvPicPr>
            <a:picLocks noChangeAspect="1"/>
          </p:cNvPicPr>
          <p:nvPr/>
        </p:nvPicPr>
        <p:blipFill>
          <a:blip r:embed="rId1"/>
          <a:stretch>
            <a:fillRect/>
          </a:stretch>
        </p:blipFill>
        <p:spPr>
          <a:xfrm>
            <a:off x="3256915" y="1313815"/>
            <a:ext cx="4467860" cy="5424170"/>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t>带宽配置</a:t>
            </a:r>
            <a:r>
              <a:rPr lang="en-US" altLang="zh-CN"/>
              <a:t>----</a:t>
            </a:r>
            <a:r>
              <a:rPr lang="zh-CN">
                <a:sym typeface="+mn-ea"/>
              </a:rPr>
              <a:t>相关系统参数配置</a:t>
            </a:r>
            <a:r>
              <a:rPr lang="zh-CN" altLang="en-US">
                <a:solidFill>
                  <a:schemeClr val="tx1"/>
                </a:solidFill>
                <a:sym typeface="+mn-ea"/>
              </a:rPr>
              <a:t>（</a:t>
            </a:r>
            <a:r>
              <a:rPr lang="en-US" altLang="zh-CN">
                <a:solidFill>
                  <a:schemeClr val="tx1"/>
                </a:solidFill>
                <a:sym typeface="+mn-ea"/>
              </a:rPr>
              <a:t>part3</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5" name="图片 4"/>
          <p:cNvPicPr>
            <a:picLocks noChangeAspect="1"/>
          </p:cNvPicPr>
          <p:nvPr/>
        </p:nvPicPr>
        <p:blipFill>
          <a:blip r:embed="rId1"/>
          <a:stretch>
            <a:fillRect/>
          </a:stretch>
        </p:blipFill>
        <p:spPr>
          <a:xfrm>
            <a:off x="2571750" y="1217930"/>
            <a:ext cx="5725160" cy="529780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en-US"/>
              <a:t>HE</a:t>
            </a:r>
            <a:r>
              <a:rPr lang="zh-CN" altLang="en-US">
                <a:solidFill>
                  <a:schemeClr val="tx1"/>
                </a:solidFill>
                <a:sym typeface="+mn-ea"/>
              </a:rPr>
              <a:t> Capabilities</a:t>
            </a:r>
            <a:r>
              <a:rPr lang="en-US" altLang="zh-CN">
                <a:solidFill>
                  <a:schemeClr val="tx1"/>
                </a:solidFill>
                <a:sym typeface="+mn-ea"/>
              </a:rPr>
              <a:t>(part1)</a:t>
            </a:r>
            <a:endParaRPr lang="en-US" altLang="zh-CN">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4541520" cy="5077460"/>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Element ID=255</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Element ID Extension = 35</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 </a:t>
            </a:r>
            <a:r>
              <a:rPr lang="zh-CN" altLang="en-US">
                <a:solidFill>
                  <a:schemeClr val="tx1"/>
                </a:solidFill>
              </a:rPr>
              <a:t>不定长</a:t>
            </a:r>
            <a:endParaRPr lang="zh-CN" altLang="en-US">
              <a:solidFill>
                <a:schemeClr val="tx1"/>
              </a:solidFill>
            </a:endParaRPr>
          </a:p>
          <a:p>
            <a:pPr marL="285750" lvl="0" indent="-285750" algn="l">
              <a:buFont typeface="Arial" panose="020B0604020202020204" pitchFamily="34" charset="0"/>
              <a:buChar char="•"/>
            </a:pPr>
            <a:r>
              <a:rPr lang="en-US" altLang="zh-CN">
                <a:solidFill>
                  <a:schemeClr val="tx1"/>
                </a:solidFill>
              </a:rPr>
              <a:t>‘Supported Channel Width Set’ for 2.4GHz band</a:t>
            </a:r>
            <a:r>
              <a:rPr lang="zh-CN" altLang="en-US">
                <a:solidFill>
                  <a:schemeClr val="tx1"/>
                </a:solidFill>
              </a:rPr>
              <a:t>：</a:t>
            </a:r>
            <a:endParaRPr lang="zh-CN" altLang="en-US">
              <a:solidFill>
                <a:schemeClr val="tx1"/>
              </a:solidFill>
            </a:endParaRPr>
          </a:p>
          <a:p>
            <a:pPr marL="742950" lvl="1" indent="-285750" algn="l">
              <a:buFont typeface="Arial" panose="020B0604020202020204" pitchFamily="34" charset="0"/>
              <a:buChar char="•"/>
            </a:pPr>
            <a:r>
              <a:rPr lang="en-US" altLang="zh-CN">
                <a:solidFill>
                  <a:schemeClr val="tx1"/>
                </a:solidFill>
              </a:rPr>
              <a:t>B0:</a:t>
            </a:r>
            <a:endParaRPr lang="en-US" altLang="zh-CN">
              <a:solidFill>
                <a:schemeClr val="tx1"/>
              </a:solidFill>
            </a:endParaRPr>
          </a:p>
          <a:p>
            <a:pPr marL="1200150" lvl="2" indent="-285750" algn="l">
              <a:buFont typeface="Arial" panose="020B0604020202020204" pitchFamily="34" charset="0"/>
              <a:buChar char="•"/>
            </a:pPr>
            <a:r>
              <a:rPr lang="en-US" altLang="zh-CN">
                <a:solidFill>
                  <a:schemeClr val="tx1"/>
                </a:solidFill>
              </a:rPr>
              <a:t>0: 40MHz NOT supported</a:t>
            </a:r>
            <a:endParaRPr lang="zh-CN" altLang="en-US">
              <a:solidFill>
                <a:schemeClr val="tx1"/>
              </a:solidFill>
            </a:endParaRPr>
          </a:p>
          <a:p>
            <a:pPr marL="1200150" lvl="2" indent="-285750" algn="l">
              <a:buFont typeface="Arial" panose="020B0604020202020204" pitchFamily="34" charset="0"/>
              <a:buChar char="•"/>
            </a:pPr>
            <a:r>
              <a:rPr lang="en-US" altLang="zh-CN">
                <a:solidFill>
                  <a:schemeClr val="tx1"/>
                </a:solidFill>
              </a:rPr>
              <a:t>1: </a:t>
            </a:r>
            <a:r>
              <a:rPr lang="en-US" altLang="zh-CN">
                <a:sym typeface="+mn-ea"/>
              </a:rPr>
              <a:t>40MHz supported</a:t>
            </a:r>
            <a:endParaRPr lang="en-US" altLang="zh-CN">
              <a:sym typeface="+mn-ea"/>
            </a:endParaRPr>
          </a:p>
          <a:p>
            <a:pPr marL="742950" lvl="1" indent="-285750" algn="l">
              <a:buFont typeface="Arial" panose="020B0604020202020204" pitchFamily="34" charset="0"/>
              <a:buChar char="•"/>
            </a:pPr>
            <a:r>
              <a:rPr lang="zh-CN" altLang="en-US">
                <a:solidFill>
                  <a:schemeClr val="tx1"/>
                </a:solidFill>
              </a:rPr>
              <a:t>B1, B2, and B3 are reserved</a:t>
            </a:r>
            <a:endParaRPr lang="zh-CN" altLang="en-US">
              <a:solidFill>
                <a:schemeClr val="tx1"/>
              </a:solidFill>
            </a:endParaRPr>
          </a:p>
          <a:p>
            <a:pPr marL="742950" lvl="1" indent="-285750" algn="l">
              <a:buFont typeface="Arial" panose="020B0604020202020204" pitchFamily="34" charset="0"/>
              <a:buChar char="•"/>
            </a:pPr>
            <a:r>
              <a:rPr lang="en-US" altLang="zh-CN">
                <a:solidFill>
                  <a:schemeClr val="tx1"/>
                </a:solidFill>
              </a:rPr>
              <a:t>B4: </a:t>
            </a:r>
            <a:r>
              <a:rPr lang="en-US" altLang="zh-CN" b="1">
                <a:solidFill>
                  <a:schemeClr val="tx1"/>
                </a:solidFill>
              </a:rPr>
              <a:t>only for non-AP STA</a:t>
            </a:r>
            <a:endParaRPr lang="en-US" altLang="zh-CN" b="1">
              <a:solidFill>
                <a:schemeClr val="tx1"/>
              </a:solidFill>
            </a:endParaRPr>
          </a:p>
          <a:p>
            <a:pPr marL="1200150" lvl="2" indent="-285750" algn="l">
              <a:buFont typeface="Arial" panose="020B0604020202020204" pitchFamily="34" charset="0"/>
              <a:buChar char="•"/>
            </a:pPr>
            <a:r>
              <a:rPr lang="en-US" altLang="zh-CN">
                <a:solidFill>
                  <a:schemeClr val="tx1"/>
                </a:solidFill>
              </a:rPr>
              <a:t>1: support of 242-tone RUs in a 40 MHz HE MU PPDU if a non-AP STA operates with a 20 MHz channel width and the '20 MHz In 40 MHz HE PPDU In 2.4 GHz' subfield is 1</a:t>
            </a:r>
            <a:endParaRPr lang="en-US" altLang="zh-CN">
              <a:solidFill>
                <a:schemeClr val="tx1"/>
              </a:solidFill>
            </a:endParaRPr>
          </a:p>
          <a:p>
            <a:pPr marL="1200150" lvl="2" indent="-285750" algn="l">
              <a:buFont typeface="Arial" panose="020B0604020202020204" pitchFamily="34" charset="0"/>
              <a:buChar char="•"/>
            </a:pPr>
            <a:r>
              <a:rPr lang="en-US" altLang="zh-CN">
                <a:solidFill>
                  <a:schemeClr val="tx1"/>
                </a:solidFill>
              </a:rPr>
              <a:t>0: otherwise</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B5 and B6 are reserved</a:t>
            </a:r>
            <a:endParaRPr lang="en-US" altLang="zh-CN">
              <a:solidFill>
                <a:schemeClr val="tx1"/>
              </a:solidFill>
            </a:endParaRPr>
          </a:p>
        </p:txBody>
      </p:sp>
      <p:pic>
        <p:nvPicPr>
          <p:cNvPr id="6" name="图片 5"/>
          <p:cNvPicPr>
            <a:picLocks noChangeAspect="1"/>
          </p:cNvPicPr>
          <p:nvPr>
            <p:custDataLst>
              <p:tags r:id="rId1"/>
            </p:custDataLst>
          </p:nvPr>
        </p:nvPicPr>
        <p:blipFill>
          <a:blip r:embed="rId2"/>
          <a:stretch>
            <a:fillRect/>
          </a:stretch>
        </p:blipFill>
        <p:spPr>
          <a:xfrm>
            <a:off x="5149850" y="1718945"/>
            <a:ext cx="6027420" cy="1095375"/>
          </a:xfrm>
          <a:prstGeom prst="rect">
            <a:avLst/>
          </a:prstGeom>
        </p:spPr>
      </p:pic>
      <p:pic>
        <p:nvPicPr>
          <p:cNvPr id="7" name="图片 6"/>
          <p:cNvPicPr>
            <a:picLocks noChangeAspect="1"/>
          </p:cNvPicPr>
          <p:nvPr/>
        </p:nvPicPr>
        <p:blipFill>
          <a:blip r:embed="rId3"/>
          <a:stretch>
            <a:fillRect/>
          </a:stretch>
        </p:blipFill>
        <p:spPr>
          <a:xfrm>
            <a:off x="5158105" y="3637915"/>
            <a:ext cx="6019165" cy="1814830"/>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en-US"/>
              <a:t>HE</a:t>
            </a:r>
            <a:r>
              <a:rPr lang="zh-CN" altLang="en-US">
                <a:solidFill>
                  <a:schemeClr val="tx1"/>
                </a:solidFill>
                <a:sym typeface="+mn-ea"/>
              </a:rPr>
              <a:t> Capabilities</a:t>
            </a:r>
            <a:r>
              <a:rPr lang="en-US" altLang="zh-CN">
                <a:solidFill>
                  <a:schemeClr val="tx1"/>
                </a:solidFill>
                <a:sym typeface="+mn-ea"/>
              </a:rPr>
              <a:t>(part2)</a:t>
            </a:r>
            <a:endParaRPr lang="en-US" altLang="zh-CN">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313815"/>
            <a:ext cx="10112375" cy="6185535"/>
          </a:xfrm>
          <a:prstGeom prst="rect">
            <a:avLst/>
          </a:prstGeom>
          <a:noFill/>
        </p:spPr>
        <p:txBody>
          <a:bodyPr wrap="square" rtlCol="0">
            <a:spAutoFit/>
          </a:bodyPr>
          <a:p>
            <a:pPr marL="285750" lvl="0" indent="-285750" algn="l">
              <a:buFont typeface="Arial" panose="020B0604020202020204" pitchFamily="34" charset="0"/>
              <a:buChar char="•"/>
            </a:pPr>
            <a:r>
              <a:rPr lang="en-US" altLang="zh-CN">
                <a:sym typeface="+mn-ea"/>
              </a:rPr>
              <a:t>‘Supported Channel Width Set’ </a:t>
            </a:r>
            <a:r>
              <a:rPr lang="en-US" altLang="zh-CN">
                <a:solidFill>
                  <a:schemeClr val="tx1"/>
                </a:solidFill>
              </a:rPr>
              <a:t>for 5 GHz and 6 GHz bands:</a:t>
            </a:r>
            <a:r>
              <a:rPr lang="zh-CN" altLang="en-US">
                <a:solidFill>
                  <a:schemeClr val="tx1"/>
                </a:solidFill>
              </a:rPr>
              <a:t>：</a:t>
            </a:r>
            <a:endParaRPr lang="zh-CN" altLang="en-US">
              <a:solidFill>
                <a:schemeClr val="tx1"/>
              </a:solidFill>
            </a:endParaRPr>
          </a:p>
          <a:p>
            <a:pPr marL="742950" lvl="1" indent="-285750" algn="l">
              <a:buFont typeface="Arial" panose="020B0604020202020204" pitchFamily="34" charset="0"/>
              <a:buChar char="•"/>
            </a:pPr>
            <a:r>
              <a:rPr lang="en-US" altLang="zh-CN">
                <a:solidFill>
                  <a:schemeClr val="tx1"/>
                </a:solidFill>
              </a:rPr>
              <a:t>B0: </a:t>
            </a:r>
            <a:r>
              <a:rPr lang="en-US" altLang="zh-CN">
                <a:sym typeface="+mn-ea"/>
              </a:rPr>
              <a:t>reserved</a:t>
            </a:r>
            <a:endParaRPr lang="en-US" altLang="zh-CN">
              <a:sym typeface="+mn-ea"/>
            </a:endParaRPr>
          </a:p>
          <a:p>
            <a:pPr marL="742950" lvl="1" indent="-285750" algn="l">
              <a:buFont typeface="Arial" panose="020B0604020202020204" pitchFamily="34" charset="0"/>
              <a:buChar char="•"/>
            </a:pPr>
            <a:r>
              <a:rPr lang="en-US" altLang="zh-CN">
                <a:sym typeface="+mn-ea"/>
              </a:rPr>
              <a:t>B1: </a:t>
            </a:r>
            <a:endParaRPr lang="en-US" altLang="zh-CN">
              <a:sym typeface="+mn-ea"/>
            </a:endParaRPr>
          </a:p>
          <a:p>
            <a:pPr marL="1200150" lvl="2" indent="-285750" algn="l">
              <a:buFont typeface="Arial" panose="020B0604020202020204" pitchFamily="34" charset="0"/>
              <a:buChar char="•"/>
            </a:pPr>
            <a:r>
              <a:rPr lang="en-US" altLang="zh-CN">
                <a:sym typeface="+mn-ea"/>
              </a:rPr>
              <a:t>1: support for a 40 MHz and 80 MHz channel width</a:t>
            </a:r>
            <a:endParaRPr lang="en-US" altLang="zh-CN">
              <a:sym typeface="+mn-ea"/>
            </a:endParaRPr>
          </a:p>
          <a:p>
            <a:pPr marL="1200150" lvl="2" indent="-285750" algn="l">
              <a:buFont typeface="Arial" panose="020B0604020202020204" pitchFamily="34" charset="0"/>
              <a:buChar char="•"/>
            </a:pPr>
            <a:r>
              <a:rPr lang="en-US" altLang="zh-CN">
                <a:sym typeface="+mn-ea"/>
              </a:rPr>
              <a:t>0: NOT </a:t>
            </a:r>
            <a:r>
              <a:rPr lang="en-US" altLang="zh-CN">
                <a:sym typeface="+mn-ea"/>
              </a:rPr>
              <a:t>support</a:t>
            </a:r>
            <a:endParaRPr lang="en-US" altLang="zh-CN">
              <a:sym typeface="+mn-ea"/>
            </a:endParaRPr>
          </a:p>
          <a:p>
            <a:pPr marL="742950" lvl="1" indent="-285750" algn="l">
              <a:buFont typeface="Arial" panose="020B0604020202020204" pitchFamily="34" charset="0"/>
              <a:buChar char="•"/>
            </a:pPr>
            <a:r>
              <a:rPr lang="en-US" altLang="zh-CN">
                <a:sym typeface="+mn-ea"/>
              </a:rPr>
              <a:t>B2:</a:t>
            </a:r>
            <a:endParaRPr lang="en-US" altLang="zh-CN">
              <a:sym typeface="+mn-ea"/>
            </a:endParaRPr>
          </a:p>
          <a:p>
            <a:pPr marL="1200150" lvl="2" indent="-285750" algn="l">
              <a:buFont typeface="Arial" panose="020B0604020202020204" pitchFamily="34" charset="0"/>
              <a:buChar char="•"/>
            </a:pPr>
            <a:r>
              <a:rPr lang="en-US" altLang="zh-CN">
                <a:sym typeface="+mn-ea"/>
              </a:rPr>
              <a:t>1: support for a 160 MHz channel width</a:t>
            </a:r>
            <a:br>
              <a:rPr lang="en-US" altLang="zh-CN">
                <a:sym typeface="+mn-ea"/>
              </a:rPr>
            </a:br>
            <a:r>
              <a:rPr lang="en-US" altLang="zh-CN">
                <a:sym typeface="+mn-ea"/>
              </a:rPr>
              <a:t>0: NOT </a:t>
            </a:r>
            <a:r>
              <a:rPr lang="en-US" altLang="zh-CN">
                <a:sym typeface="+mn-ea"/>
              </a:rPr>
              <a:t>support</a:t>
            </a:r>
            <a:endParaRPr lang="en-US" altLang="zh-CN">
              <a:sym typeface="+mn-ea"/>
            </a:endParaRPr>
          </a:p>
          <a:p>
            <a:pPr marL="742950" lvl="1" indent="-285750" algn="l">
              <a:buFont typeface="Arial" panose="020B0604020202020204" pitchFamily="34" charset="0"/>
              <a:buChar char="•"/>
            </a:pPr>
            <a:r>
              <a:rPr lang="en-US" altLang="zh-CN">
                <a:sym typeface="+mn-ea"/>
              </a:rPr>
              <a:t>B3:</a:t>
            </a:r>
            <a:endParaRPr lang="en-US" altLang="zh-CN">
              <a:sym typeface="+mn-ea"/>
            </a:endParaRPr>
          </a:p>
          <a:p>
            <a:pPr marL="1200150" lvl="2" indent="-285750" algn="l">
              <a:buFont typeface="Arial" panose="020B0604020202020204" pitchFamily="34" charset="0"/>
              <a:buChar char="•"/>
            </a:pPr>
            <a:r>
              <a:rPr lang="en-US" altLang="zh-CN">
                <a:sym typeface="+mn-ea"/>
              </a:rPr>
              <a:t>1: support for a 160/80+80 MHz channel width</a:t>
            </a:r>
            <a:endParaRPr lang="en-US" altLang="zh-CN">
              <a:sym typeface="+mn-ea"/>
            </a:endParaRPr>
          </a:p>
          <a:p>
            <a:pPr marL="1200150" lvl="2" indent="-285750" algn="l">
              <a:buFont typeface="Arial" panose="020B0604020202020204" pitchFamily="34" charset="0"/>
              <a:buChar char="•"/>
            </a:pPr>
            <a:r>
              <a:rPr lang="en-US" altLang="zh-CN">
                <a:sym typeface="+mn-ea"/>
              </a:rPr>
              <a:t>0: NOT </a:t>
            </a:r>
            <a:r>
              <a:rPr lang="en-US" altLang="zh-CN">
                <a:sym typeface="+mn-ea"/>
              </a:rPr>
              <a:t>support</a:t>
            </a:r>
            <a:endParaRPr lang="en-US" altLang="zh-CN">
              <a:sym typeface="+mn-ea"/>
            </a:endParaRPr>
          </a:p>
          <a:p>
            <a:pPr marL="742950" lvl="1" indent="-285750" algn="l">
              <a:buFont typeface="Arial" panose="020B0604020202020204" pitchFamily="34" charset="0"/>
              <a:buChar char="•"/>
            </a:pPr>
            <a:r>
              <a:rPr lang="en-US" altLang="zh-CN">
                <a:sym typeface="+mn-ea"/>
              </a:rPr>
              <a:t>B4 reserved</a:t>
            </a:r>
            <a:endParaRPr lang="en-US" altLang="zh-CN">
              <a:sym typeface="+mn-ea"/>
            </a:endParaRPr>
          </a:p>
          <a:p>
            <a:pPr marL="742950" lvl="1" indent="-285750" algn="l">
              <a:buFont typeface="Arial" panose="020B0604020202020204" pitchFamily="34" charset="0"/>
              <a:buChar char="•"/>
            </a:pPr>
            <a:r>
              <a:rPr lang="en-US" altLang="zh-CN">
                <a:sym typeface="+mn-ea"/>
              </a:rPr>
              <a:t>B5: </a:t>
            </a:r>
            <a:r>
              <a:rPr lang="en-US" altLang="zh-CN" b="1">
                <a:sym typeface="+mn-ea"/>
              </a:rPr>
              <a:t>only for non-AP STA</a:t>
            </a:r>
            <a:endParaRPr lang="en-US" altLang="zh-CN">
              <a:sym typeface="+mn-ea"/>
            </a:endParaRPr>
          </a:p>
          <a:p>
            <a:pPr marL="1200150" lvl="2" indent="-285750" algn="l">
              <a:buFont typeface="Arial" panose="020B0604020202020204" pitchFamily="34" charset="0"/>
              <a:buChar char="•"/>
            </a:pPr>
            <a:r>
              <a:rPr lang="en-US" altLang="zh-CN">
                <a:sym typeface="+mn-ea"/>
              </a:rPr>
              <a:t>1: support of 242-tone RUs in a “40 MHz and 80 MHz HE MU PPDU if a non-AP STA operates with 20 MHz channel width and the ‘20 MHz In 160/80+80 MHz HE PPDU subfield’ is set to 0” or “40 MHz, 80 MHz, 160 MHz, 80+80 MHz HE MU PPDU if a non-AP STA operates with 20 MHz channel width and ‘the 20 MHz In 160/80+80 MHz HE PPDU subfield’ is set to 1”</a:t>
            </a:r>
            <a:endParaRPr lang="en-US" altLang="zh-CN">
              <a:sym typeface="+mn-ea"/>
            </a:endParaRPr>
          </a:p>
          <a:p>
            <a:pPr marL="1200150" lvl="2" indent="-285750" algn="l">
              <a:buFont typeface="Arial" panose="020B0604020202020204" pitchFamily="34" charset="0"/>
              <a:buChar char="•"/>
            </a:pPr>
            <a:r>
              <a:rPr lang="en-US" altLang="zh-CN">
                <a:sym typeface="+mn-ea"/>
              </a:rPr>
              <a:t>0: otherwise</a:t>
            </a:r>
            <a:endParaRPr lang="en-US" altLang="zh-CN">
              <a:sym typeface="+mn-ea"/>
            </a:endParaRPr>
          </a:p>
          <a:p>
            <a:pPr marL="742950" lvl="1" indent="-285750" algn="l">
              <a:buFont typeface="Arial" panose="020B0604020202020204" pitchFamily="34" charset="0"/>
              <a:buChar char="•"/>
            </a:pPr>
            <a:r>
              <a:rPr lang="en-US" altLang="zh-CN">
                <a:sym typeface="+mn-ea"/>
              </a:rPr>
              <a:t>B6 reserved</a:t>
            </a:r>
            <a:endParaRPr lang="en-US" altLang="zh-CN">
              <a:sym typeface="+mn-ea"/>
            </a:endParaRPr>
          </a:p>
          <a:p>
            <a:pPr marL="1200150" lvl="2" indent="-285750" algn="l">
              <a:buFont typeface="Arial" panose="020B0604020202020204" pitchFamily="34" charset="0"/>
              <a:buChar char="•"/>
            </a:pPr>
            <a:endParaRPr lang="en-US" altLang="zh-CN">
              <a:sym typeface="+mn-ea"/>
            </a:endParaRPr>
          </a:p>
          <a:p>
            <a:pPr marL="742950" lvl="1" indent="-285750" algn="l">
              <a:buFont typeface="Arial" panose="020B0604020202020204" pitchFamily="34" charset="0"/>
              <a:buChar char="•"/>
            </a:pPr>
            <a:endParaRPr lang="en-US" altLang="zh-CN">
              <a:solidFill>
                <a:schemeClr val="tx1"/>
              </a:solidFill>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en-US"/>
              <a:t>HE</a:t>
            </a:r>
            <a:r>
              <a:rPr lang="zh-CN" altLang="en-US">
                <a:solidFill>
                  <a:schemeClr val="tx1"/>
                </a:solidFill>
                <a:sym typeface="+mn-ea"/>
              </a:rPr>
              <a:t> Capabilities</a:t>
            </a:r>
            <a:r>
              <a:rPr lang="en-US" altLang="zh-CN">
                <a:solidFill>
                  <a:schemeClr val="tx1"/>
                </a:solidFill>
                <a:sym typeface="+mn-ea"/>
              </a:rPr>
              <a:t>(part3)</a:t>
            </a:r>
            <a:endParaRPr lang="en-US" altLang="zh-CN">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4931410" cy="5354320"/>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20 MHz In 40 MHz HE PPDU In 2.4 GHz Band</a:t>
            </a:r>
            <a:r>
              <a:rPr lang="zh-CN" altLang="en-US">
                <a:solidFill>
                  <a:schemeClr val="tx1"/>
                </a:solidFill>
              </a:rPr>
              <a:t>：</a:t>
            </a:r>
            <a:r>
              <a:rPr lang="en-US" altLang="zh-CN">
                <a:solidFill>
                  <a:schemeClr val="tx1"/>
                </a:solidFill>
              </a:rPr>
              <a:t>r</a:t>
            </a:r>
            <a:r>
              <a:rPr lang="zh-CN" altLang="en-US">
                <a:solidFill>
                  <a:schemeClr val="tx1"/>
                </a:solidFill>
              </a:rPr>
              <a:t>eserved for an AP</a:t>
            </a:r>
            <a:endParaRPr lang="zh-CN" altLang="en-US">
              <a:solidFill>
                <a:schemeClr val="tx1"/>
              </a:solidFill>
            </a:endParaRPr>
          </a:p>
          <a:p>
            <a:pPr marL="742950" lvl="1" indent="-285750" algn="l">
              <a:buFont typeface="Arial" panose="020B0604020202020204" pitchFamily="34" charset="0"/>
              <a:buChar char="•"/>
            </a:pPr>
            <a:r>
              <a:rPr lang="en-US" altLang="zh-CN">
                <a:solidFill>
                  <a:schemeClr val="tx1"/>
                </a:solidFill>
              </a:rPr>
              <a:t>1: support for 26-, 52-, and 106-tone RU mapping for a 20 MHz operating non-AP HE STA that is the receiver of a 40 MHz HE MU PPDU in 2.4 GHz band, or the transmitter of a 40 MHz HE TB PPDU in 2.4 GHz band</a:t>
            </a:r>
            <a:endParaRPr lang="en-US" altLang="zh-CN">
              <a:solidFill>
                <a:schemeClr val="tx1"/>
              </a:solidFill>
            </a:endParaRPr>
          </a:p>
          <a:p>
            <a:pPr marL="742950" lvl="1" indent="-285750" algn="l">
              <a:buFont typeface="Arial" panose="020B0604020202020204" pitchFamily="34" charset="0"/>
              <a:buChar char="•"/>
            </a:pPr>
            <a:r>
              <a:rPr lang="en-US" altLang="zh-CN">
                <a:solidFill>
                  <a:schemeClr val="tx1"/>
                </a:solidFill>
              </a:rPr>
              <a:t>0: </a:t>
            </a:r>
            <a:r>
              <a:rPr lang="en-US" altLang="zh-CN">
                <a:sym typeface="+mn-ea"/>
              </a:rPr>
              <a:t>NOT </a:t>
            </a:r>
            <a:r>
              <a:rPr lang="en-US" altLang="zh-CN">
                <a:sym typeface="+mn-ea"/>
              </a:rPr>
              <a:t>support</a:t>
            </a:r>
            <a:endParaRPr lang="en-US" altLang="zh-CN">
              <a:sym typeface="+mn-ea"/>
            </a:endParaRPr>
          </a:p>
          <a:p>
            <a:pPr marL="285750" lvl="0" indent="-285750" algn="l">
              <a:buFont typeface="Arial" panose="020B0604020202020204" pitchFamily="34" charset="0"/>
              <a:buChar char="•"/>
            </a:pPr>
            <a:r>
              <a:rPr lang="en-US" altLang="zh-CN">
                <a:sym typeface="+mn-ea"/>
              </a:rPr>
              <a:t>20 MHz In 160/80+80 MHz HE PPDU: </a:t>
            </a:r>
            <a:r>
              <a:rPr lang="en-US" altLang="zh-CN">
                <a:sym typeface="+mn-ea"/>
              </a:rPr>
              <a:t>r</a:t>
            </a:r>
            <a:r>
              <a:rPr lang="zh-CN" altLang="en-US">
                <a:sym typeface="+mn-ea"/>
              </a:rPr>
              <a:t>eserved for an AP</a:t>
            </a:r>
            <a:endParaRPr lang="zh-CN" altLang="en-US">
              <a:sym typeface="+mn-ea"/>
            </a:endParaRPr>
          </a:p>
          <a:p>
            <a:pPr marL="742950" lvl="1" indent="-285750" algn="l">
              <a:buFont typeface="Arial" panose="020B0604020202020204" pitchFamily="34" charset="0"/>
              <a:buChar char="•"/>
            </a:pPr>
            <a:r>
              <a:rPr lang="en-US" altLang="zh-CN">
                <a:sym typeface="+mn-ea"/>
              </a:rPr>
              <a:t>1:  support for 26-, 52-, and 106-tone RU mapping for a 20 MHz operating non-AP HE STA that is the receiver of an 80+80 MHz or a 160 MHz HE MU PPDU, or the transmitter of an 80+80 MHz or 160 MHz HE TB PPDU</a:t>
            </a:r>
            <a:endParaRPr lang="en-US" altLang="zh-CN">
              <a:sym typeface="+mn-ea"/>
            </a:endParaRPr>
          </a:p>
          <a:p>
            <a:pPr marL="742950" lvl="1" indent="-285750" algn="l">
              <a:buFont typeface="Arial" panose="020B0604020202020204" pitchFamily="34" charset="0"/>
              <a:buChar char="•"/>
            </a:pPr>
            <a:r>
              <a:rPr lang="en-US" altLang="zh-CN">
                <a:sym typeface="+mn-ea"/>
              </a:rPr>
              <a:t>0: NOT support</a:t>
            </a:r>
            <a:endParaRPr lang="en-US" altLang="zh-CN">
              <a:sym typeface="+mn-ea"/>
            </a:endParaRPr>
          </a:p>
          <a:p>
            <a:pPr marL="742950" lvl="1" indent="-285750" algn="l">
              <a:buFont typeface="Arial" panose="020B0604020202020204" pitchFamily="34" charset="0"/>
              <a:buChar char="•"/>
            </a:pPr>
            <a:endParaRPr lang="en-US" altLang="zh-CN">
              <a:solidFill>
                <a:schemeClr val="tx1"/>
              </a:solidFill>
            </a:endParaRPr>
          </a:p>
        </p:txBody>
      </p:sp>
      <p:graphicFrame>
        <p:nvGraphicFramePr>
          <p:cNvPr id="4" name="对象 3"/>
          <p:cNvGraphicFramePr/>
          <p:nvPr/>
        </p:nvGraphicFramePr>
        <p:xfrm>
          <a:off x="5688330" y="1490345"/>
          <a:ext cx="6503670" cy="3003550"/>
        </p:xfrm>
        <a:graphic>
          <a:graphicData uri="http://schemas.openxmlformats.org/presentationml/2006/ole">
            <mc:AlternateContent xmlns:mc="http://schemas.openxmlformats.org/markup-compatibility/2006">
              <mc:Choice xmlns:v="urn:schemas-microsoft-com:vml" Requires="v">
                <p:oleObj spid="_x0000_s5" name="" r:id="rId1" imgW="9496425" imgH="3228975" progId="Paint.Picture">
                  <p:embed/>
                </p:oleObj>
              </mc:Choice>
              <mc:Fallback>
                <p:oleObj name="" r:id="rId1" imgW="9496425" imgH="3228975" progId="Paint.Picture">
                  <p:embed/>
                  <p:pic>
                    <p:nvPicPr>
                      <p:cNvPr id="0" name="图片 4"/>
                      <p:cNvPicPr/>
                      <p:nvPr/>
                    </p:nvPicPr>
                    <p:blipFill>
                      <a:blip r:embed="rId2"/>
                      <a:stretch>
                        <a:fillRect/>
                      </a:stretch>
                    </p:blipFill>
                    <p:spPr>
                      <a:xfrm>
                        <a:off x="5688330" y="1490345"/>
                        <a:ext cx="6503670" cy="3003550"/>
                      </a:xfrm>
                      <a:prstGeom prst="rect">
                        <a:avLst/>
                      </a:prstGeom>
                    </p:spPr>
                  </p:pic>
                </p:oleObj>
              </mc:Fallback>
            </mc:AlternateContent>
          </a:graphicData>
        </a:graphic>
      </p:graphicFrame>
      <p:sp>
        <p:nvSpPr>
          <p:cNvPr id="8" name="文本框 7"/>
          <p:cNvSpPr txBox="1"/>
          <p:nvPr/>
        </p:nvSpPr>
        <p:spPr>
          <a:xfrm>
            <a:off x="5688330" y="4670425"/>
            <a:ext cx="6378575" cy="1753235"/>
          </a:xfrm>
          <a:prstGeom prst="rect">
            <a:avLst/>
          </a:prstGeom>
          <a:noFill/>
        </p:spPr>
        <p:txBody>
          <a:bodyPr wrap="square" rtlCol="0" anchor="t">
            <a:spAutoFit/>
          </a:bodyPr>
          <a:p>
            <a:r>
              <a:rPr lang="zh-CN" altLang="en-US"/>
              <a:t>80 MHz In 160/80+80 MHz HE PPDU</a:t>
            </a:r>
            <a:r>
              <a:rPr lang="en-US" altLang="zh-CN"/>
              <a:t>: </a:t>
            </a:r>
            <a:r>
              <a:rPr lang="en-US" altLang="zh-CN">
                <a:sym typeface="+mn-ea"/>
              </a:rPr>
              <a:t>r</a:t>
            </a:r>
            <a:r>
              <a:rPr lang="zh-CN" altLang="en-US">
                <a:sym typeface="+mn-ea"/>
              </a:rPr>
              <a:t>eserved for an AP</a:t>
            </a:r>
            <a:endParaRPr lang="zh-CN" altLang="en-US">
              <a:sym typeface="+mn-ea"/>
            </a:endParaRPr>
          </a:p>
          <a:p>
            <a:pPr lvl="1"/>
            <a:r>
              <a:rPr lang="en-US" altLang="zh-CN"/>
              <a:t>1: supports of 160/80+80 MHz OFDMA for a non-AP HE STA that sets B1 of Supported Channel Width Set to 1, and sets B2 and B3 of Supported Channel Width Set each to 0, when operating with 80 MHz channel width</a:t>
            </a:r>
            <a:endParaRPr lang="en-US" altLang="zh-CN"/>
          </a:p>
          <a:p>
            <a:pPr lvl="1"/>
            <a:r>
              <a:rPr lang="en-US" altLang="zh-CN"/>
              <a:t>0: NOT support;</a:t>
            </a:r>
            <a:endParaRPr lang="en-US" altLang="zh-CN"/>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en-US"/>
              <a:t>HE</a:t>
            </a:r>
            <a:r>
              <a:rPr lang="zh-CN" altLang="en-US">
                <a:solidFill>
                  <a:schemeClr val="tx1"/>
                </a:solidFill>
                <a:sym typeface="+mn-ea"/>
              </a:rPr>
              <a:t> Operation（</a:t>
            </a:r>
            <a:r>
              <a:rPr lang="en-US" altLang="zh-CN">
                <a:solidFill>
                  <a:schemeClr val="tx1"/>
                </a:solidFill>
                <a:sym typeface="+mn-ea"/>
              </a:rPr>
              <a:t>part1</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4382770" cy="5077460"/>
          </a:xfrm>
          <a:prstGeom prst="rect">
            <a:avLst/>
          </a:prstGeom>
          <a:noFill/>
        </p:spPr>
        <p:txBody>
          <a:bodyPr wrap="square" rtlCol="0">
            <a:spAutoFit/>
          </a:bodyPr>
          <a:p>
            <a:pPr marL="285750" lvl="0" indent="-285750" algn="l">
              <a:buFont typeface="Arial" panose="020B0604020202020204" pitchFamily="34" charset="0"/>
              <a:buChar char="•"/>
            </a:pPr>
            <a:r>
              <a:rPr lang="en-US" altLang="zh-CN">
                <a:sym typeface="+mn-ea"/>
              </a:rPr>
              <a:t>Element ID=255</a:t>
            </a:r>
            <a:endParaRPr lang="en-US" altLang="zh-CN">
              <a:solidFill>
                <a:schemeClr val="tx1"/>
              </a:solidFill>
            </a:endParaRPr>
          </a:p>
          <a:p>
            <a:pPr marL="285750" lvl="0" indent="-285750" algn="l">
              <a:buFont typeface="Arial" panose="020B0604020202020204" pitchFamily="34" charset="0"/>
              <a:buChar char="•"/>
            </a:pPr>
            <a:r>
              <a:rPr lang="en-US" altLang="zh-CN">
                <a:sym typeface="+mn-ea"/>
              </a:rPr>
              <a:t>Element ID Extension = 36</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Length= </a:t>
            </a:r>
            <a:r>
              <a:rPr lang="zh-CN" altLang="en-US">
                <a:sym typeface="+mn-ea"/>
              </a:rPr>
              <a:t>不定长</a:t>
            </a:r>
            <a:endParaRPr lang="zh-CN" altLang="en-US">
              <a:sym typeface="+mn-ea"/>
            </a:endParaRPr>
          </a:p>
          <a:p>
            <a:pPr marL="285750" lvl="0" indent="-285750" algn="l">
              <a:buFont typeface="Arial" panose="020B0604020202020204" pitchFamily="34" charset="0"/>
              <a:buChar char="•"/>
            </a:pPr>
            <a:r>
              <a:rPr lang="en-US" altLang="zh-CN">
                <a:sym typeface="+mn-ea"/>
              </a:rPr>
              <a:t>VHT Operation Information:</a:t>
            </a:r>
            <a:endParaRPr lang="en-US" altLang="zh-CN">
              <a:sym typeface="+mn-ea"/>
            </a:endParaRPr>
          </a:p>
          <a:p>
            <a:pPr marL="742950" lvl="1" indent="-285750" algn="l">
              <a:buFont typeface="Arial" panose="020B0604020202020204" pitchFamily="34" charset="0"/>
              <a:buChar char="•"/>
            </a:pPr>
            <a:r>
              <a:rPr lang="zh-CN" altLang="en-US">
                <a:sym typeface="+mn-ea"/>
              </a:rPr>
              <a:t>由</a:t>
            </a:r>
            <a:r>
              <a:rPr lang="en-US" altLang="zh-CN">
                <a:sym typeface="+mn-ea"/>
              </a:rPr>
              <a:t>‘HE Operation Parameters’ field</a:t>
            </a:r>
            <a:r>
              <a:rPr lang="zh-CN" altLang="en-US">
                <a:sym typeface="+mn-ea"/>
              </a:rPr>
              <a:t>指示是否配置，</a:t>
            </a:r>
            <a:r>
              <a:rPr lang="en-US" altLang="zh-CN">
                <a:sym typeface="+mn-ea"/>
              </a:rPr>
              <a:t>‘VHT Operation Information’</a:t>
            </a:r>
            <a:r>
              <a:rPr lang="zh-CN" altLang="en-US">
                <a:sym typeface="+mn-ea"/>
              </a:rPr>
              <a:t>请参考上面的章节</a:t>
            </a:r>
            <a:r>
              <a:rPr lang="en-US" altLang="zh-CN">
                <a:sym typeface="+mn-ea"/>
              </a:rPr>
              <a:t>.</a:t>
            </a:r>
            <a:endParaRPr lang="en-US" altLang="zh-CN">
              <a:sym typeface="+mn-ea"/>
            </a:endParaRPr>
          </a:p>
          <a:p>
            <a:pPr marL="285750" lvl="0" indent="-285750" algn="l">
              <a:buFont typeface="Arial" panose="020B0604020202020204" pitchFamily="34" charset="0"/>
              <a:buChar char="•"/>
            </a:pPr>
            <a:r>
              <a:rPr lang="en-US" altLang="zh-CN">
                <a:sym typeface="+mn-ea"/>
              </a:rPr>
              <a:t>6GHz Operation Information</a:t>
            </a:r>
            <a:r>
              <a:rPr lang="zh-CN" altLang="en-US">
                <a:sym typeface="+mn-ea"/>
              </a:rPr>
              <a:t>：</a:t>
            </a:r>
            <a:endParaRPr lang="zh-CN" altLang="en-US">
              <a:sym typeface="+mn-ea"/>
            </a:endParaRPr>
          </a:p>
          <a:p>
            <a:pPr marL="742950" lvl="1" indent="-285750" algn="l">
              <a:buFont typeface="Arial" panose="020B0604020202020204" pitchFamily="34" charset="0"/>
              <a:buChar char="•"/>
            </a:pPr>
            <a:r>
              <a:rPr lang="zh-CN" altLang="en-US">
                <a:sym typeface="+mn-ea"/>
              </a:rPr>
              <a:t>由</a:t>
            </a:r>
            <a:r>
              <a:rPr lang="en-US" altLang="zh-CN">
                <a:sym typeface="+mn-ea"/>
              </a:rPr>
              <a:t>‘HE Operation Parameters’ field</a:t>
            </a:r>
            <a:r>
              <a:rPr lang="zh-CN" altLang="en-US">
                <a:sym typeface="+mn-ea"/>
              </a:rPr>
              <a:t>指示是否配置</a:t>
            </a:r>
            <a:endParaRPr lang="zh-CN" altLang="en-US">
              <a:sym typeface="+mn-ea"/>
            </a:endParaRPr>
          </a:p>
          <a:p>
            <a:pPr marL="742950" lvl="1" indent="-285750" algn="l">
              <a:buFont typeface="Arial" panose="020B0604020202020204" pitchFamily="34" charset="0"/>
              <a:buChar char="•"/>
            </a:pPr>
            <a:r>
              <a:rPr lang="en-US" altLang="zh-CN">
                <a:solidFill>
                  <a:schemeClr val="tx1"/>
                </a:solidFill>
                <a:sym typeface="+mn-ea"/>
              </a:rPr>
              <a:t>Primary Channel</a:t>
            </a:r>
            <a:r>
              <a:rPr lang="zh-CN" altLang="en-US">
                <a:solidFill>
                  <a:schemeClr val="tx1"/>
                </a:solidFill>
                <a:sym typeface="+mn-ea"/>
              </a:rPr>
              <a:t>：</a:t>
            </a:r>
            <a:r>
              <a:rPr lang="en-US" altLang="zh-CN">
                <a:solidFill>
                  <a:schemeClr val="tx1"/>
                </a:solidFill>
                <a:sym typeface="+mn-ea"/>
              </a:rPr>
              <a:t>indicates the channel number of the primary channel in the 6 GHz band.</a:t>
            </a:r>
            <a:endParaRPr lang="en-US" altLang="zh-CN">
              <a:solidFill>
                <a:schemeClr val="tx1"/>
              </a:solidFill>
              <a:sym typeface="+mn-ea"/>
            </a:endParaRPr>
          </a:p>
          <a:p>
            <a:pPr marL="742950" lvl="1" indent="-285750" algn="l">
              <a:buFont typeface="Arial" panose="020B0604020202020204" pitchFamily="34" charset="0"/>
              <a:buChar char="•"/>
            </a:pPr>
            <a:r>
              <a:rPr lang="en-US" altLang="zh-CN">
                <a:solidFill>
                  <a:schemeClr val="tx1"/>
                </a:solidFill>
              </a:rPr>
              <a:t>Channel Width</a:t>
            </a:r>
            <a:r>
              <a:rPr lang="zh-CN" altLang="en-US">
                <a:solidFill>
                  <a:schemeClr val="tx1"/>
                </a:solidFill>
              </a:rPr>
              <a:t>：</a:t>
            </a:r>
            <a:r>
              <a:rPr lang="en-US" altLang="zh-CN">
                <a:solidFill>
                  <a:schemeClr val="tx1"/>
                </a:solidFill>
              </a:rPr>
              <a:t>indicates the BSS channel width and is set to 0 for 20 MHz, 1 for 40 MHz, 2 for 80 MHz, and 3 for 80+80 or 160 MHz.</a:t>
            </a: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4991100" y="1593215"/>
            <a:ext cx="6586220" cy="1270635"/>
          </a:xfrm>
          <a:prstGeom prst="rect">
            <a:avLst/>
          </a:prstGeom>
        </p:spPr>
      </p:pic>
      <p:pic>
        <p:nvPicPr>
          <p:cNvPr id="5" name="图片 4"/>
          <p:cNvPicPr>
            <a:picLocks noChangeAspect="1"/>
          </p:cNvPicPr>
          <p:nvPr/>
        </p:nvPicPr>
        <p:blipFill>
          <a:blip r:embed="rId2"/>
          <a:stretch>
            <a:fillRect/>
          </a:stretch>
        </p:blipFill>
        <p:spPr>
          <a:xfrm>
            <a:off x="4991735" y="2966720"/>
            <a:ext cx="6647815" cy="1753235"/>
          </a:xfrm>
          <a:prstGeom prst="rect">
            <a:avLst/>
          </a:prstGeom>
        </p:spPr>
      </p:pic>
      <p:pic>
        <p:nvPicPr>
          <p:cNvPr id="8" name="图片 7"/>
          <p:cNvPicPr>
            <a:picLocks noChangeAspect="1"/>
          </p:cNvPicPr>
          <p:nvPr/>
        </p:nvPicPr>
        <p:blipFill>
          <a:blip r:embed="rId3"/>
          <a:stretch>
            <a:fillRect/>
          </a:stretch>
        </p:blipFill>
        <p:spPr>
          <a:xfrm>
            <a:off x="4991100" y="4871720"/>
            <a:ext cx="3614420" cy="1092835"/>
          </a:xfrm>
          <a:prstGeom prst="rect">
            <a:avLst/>
          </a:prstGeom>
        </p:spPr>
      </p:pic>
      <p:pic>
        <p:nvPicPr>
          <p:cNvPr id="9" name="图片 8"/>
          <p:cNvPicPr>
            <a:picLocks noChangeAspect="1"/>
          </p:cNvPicPr>
          <p:nvPr/>
        </p:nvPicPr>
        <p:blipFill>
          <a:blip r:embed="rId4"/>
          <a:stretch>
            <a:fillRect/>
          </a:stretch>
        </p:blipFill>
        <p:spPr>
          <a:xfrm>
            <a:off x="8647430" y="4871720"/>
            <a:ext cx="2929890" cy="1080770"/>
          </a:xfrm>
          <a:prstGeom prst="rect">
            <a:avLst/>
          </a:prstGeom>
        </p:spPr>
      </p:pic>
      <p:cxnSp>
        <p:nvCxnSpPr>
          <p:cNvPr id="13" name="直接箭头连接符 12"/>
          <p:cNvCxnSpPr/>
          <p:nvPr/>
        </p:nvCxnSpPr>
        <p:spPr>
          <a:xfrm flipH="1">
            <a:off x="5428615" y="2276475"/>
            <a:ext cx="1863725" cy="99123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6" name="直接箭头连接符 5"/>
          <p:cNvCxnSpPr/>
          <p:nvPr/>
        </p:nvCxnSpPr>
        <p:spPr>
          <a:xfrm>
            <a:off x="8014335" y="2276475"/>
            <a:ext cx="3516630" cy="95567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V="1">
            <a:off x="8133715" y="2148205"/>
            <a:ext cx="1694815" cy="122428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1" name="直接箭头连接符 10"/>
          <p:cNvCxnSpPr/>
          <p:nvPr/>
        </p:nvCxnSpPr>
        <p:spPr>
          <a:xfrm flipV="1">
            <a:off x="10405745" y="2160270"/>
            <a:ext cx="803910" cy="124396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en-US"/>
              <a:t>HE</a:t>
            </a:r>
            <a:r>
              <a:rPr lang="zh-CN" altLang="en-US">
                <a:solidFill>
                  <a:schemeClr val="tx1"/>
                </a:solidFill>
                <a:sym typeface="+mn-ea"/>
              </a:rPr>
              <a:t> Operation（</a:t>
            </a:r>
            <a:r>
              <a:rPr lang="en-US" altLang="zh-CN">
                <a:solidFill>
                  <a:schemeClr val="tx1"/>
                </a:solidFill>
                <a:sym typeface="+mn-ea"/>
              </a:rPr>
              <a:t>part2</a:t>
            </a:r>
            <a:r>
              <a:rPr lang="zh-CN" altLang="en-US">
                <a:solidFill>
                  <a:schemeClr val="tx1"/>
                </a:solidFill>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9840595" cy="3138170"/>
          </a:xfrm>
          <a:prstGeom prst="rect">
            <a:avLst/>
          </a:prstGeom>
          <a:noFill/>
        </p:spPr>
        <p:txBody>
          <a:bodyPr wrap="square" rtlCol="0">
            <a:spAutoFit/>
          </a:bodyPr>
          <a:p>
            <a:pPr marL="285750" lvl="0" indent="-285750" algn="l">
              <a:buFont typeface="Arial" panose="020B0604020202020204" pitchFamily="34" charset="0"/>
              <a:buChar char="•"/>
            </a:pPr>
            <a:r>
              <a:rPr lang="en-US" altLang="zh-CN">
                <a:sym typeface="+mn-ea"/>
              </a:rPr>
              <a:t>6GHz Operation Information</a:t>
            </a:r>
            <a:r>
              <a:rPr lang="zh-CN" altLang="en-US">
                <a:sym typeface="+mn-ea"/>
              </a:rPr>
              <a:t>：</a:t>
            </a:r>
            <a:endParaRPr lang="zh-CN" altLang="en-US">
              <a:sym typeface="+mn-ea"/>
            </a:endParaRPr>
          </a:p>
          <a:p>
            <a:pPr marL="742950" lvl="1" indent="-285750" algn="l">
              <a:buFont typeface="Arial" panose="020B0604020202020204" pitchFamily="34" charset="0"/>
              <a:buChar char="•"/>
            </a:pPr>
            <a:r>
              <a:rPr>
                <a:solidFill>
                  <a:schemeClr val="tx1"/>
                </a:solidFill>
                <a:sym typeface="+mn-ea"/>
              </a:rPr>
              <a:t>Channel Center Frequency Segment 0 field: indicates the channel center frequency index for the 20 MHz, 40 MHz, 80 MHz, 160 MHz, or 80+80 MHz channel on which the BSS operates in the 6 GHz band. If the BSS channel width is 160 MHz or 80+80 MHz, then the Channel Center Frequency Segment 0</a:t>
            </a:r>
            <a:r>
              <a:rPr lang="en-US">
                <a:solidFill>
                  <a:schemeClr val="tx1"/>
                </a:solidFill>
                <a:sym typeface="+mn-ea"/>
              </a:rPr>
              <a:t> </a:t>
            </a:r>
            <a:r>
              <a:rPr>
                <a:solidFill>
                  <a:schemeClr val="tx1"/>
                </a:solidFill>
                <a:sym typeface="+mn-ea"/>
              </a:rPr>
              <a:t>field indicates the channel center </a:t>
            </a:r>
            <a:r>
              <a:rPr lang="en-US">
                <a:solidFill>
                  <a:schemeClr val="tx1"/>
                </a:solidFill>
                <a:sym typeface="+mn-ea"/>
              </a:rPr>
              <a:t>f</a:t>
            </a:r>
            <a:r>
              <a:rPr>
                <a:solidFill>
                  <a:schemeClr val="tx1"/>
                </a:solidFill>
                <a:sym typeface="+mn-ea"/>
              </a:rPr>
              <a:t>requency index of the primary 80 MHz.</a:t>
            </a:r>
            <a:endParaRPr lang="en-US" altLang="zh-CN">
              <a:solidFill>
                <a:schemeClr val="tx1"/>
              </a:solidFill>
              <a:sym typeface="+mn-ea"/>
            </a:endParaRPr>
          </a:p>
          <a:p>
            <a:pPr marL="742950" lvl="1" indent="-285750" algn="l">
              <a:buFont typeface="Arial" panose="020B0604020202020204" pitchFamily="34" charset="0"/>
              <a:buChar char="•"/>
            </a:pPr>
            <a:r>
              <a:rPr lang="en-US" altLang="zh-CN">
                <a:solidFill>
                  <a:schemeClr val="tx1"/>
                </a:solidFill>
              </a:rPr>
              <a:t>Channel Center Frequency Segment 1 field: indicates the channel center frequency index of the 160 MHz channel on which the BSS operates in the 6 GHz band. If the channel width is 80+80 MHz, then it indicates the channel center frequency index of the secondary 80 MHz.</a:t>
            </a: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3684905" y="4050665"/>
            <a:ext cx="6525895" cy="2696845"/>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802.11</a:t>
            </a:r>
            <a:r>
              <a:rPr lang="zh-CN" altLang="en-US">
                <a:sym typeface="+mn-ea"/>
              </a:rPr>
              <a:t>带宽配置</a:t>
            </a:r>
            <a:r>
              <a:rPr lang="en-US" altLang="zh-CN">
                <a:sym typeface="+mn-ea"/>
              </a:rPr>
              <a:t>----Notify Channel Width</a:t>
            </a:r>
            <a:endParaRPr lang="en-US" altLang="zh-CN">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11251565" cy="922020"/>
          </a:xfrm>
          <a:prstGeom prst="rect">
            <a:avLst/>
          </a:prstGeom>
          <a:noFill/>
        </p:spPr>
        <p:txBody>
          <a:bodyPr wrap="square" rtlCol="0">
            <a:spAutoFit/>
          </a:bodyPr>
          <a:p>
            <a:pPr lvl="0" indent="0" algn="l">
              <a:buFont typeface="Arial" panose="020B0604020202020204" pitchFamily="34" charset="0"/>
              <a:buNone/>
            </a:pPr>
            <a:r>
              <a:rPr>
                <a:sym typeface="+mn-ea"/>
              </a:rPr>
              <a:t>Notify Channel Width frame</a:t>
            </a:r>
            <a:r>
              <a:rPr lang="en-US" altLang="zh-CN">
                <a:sym typeface="+mn-ea"/>
              </a:rPr>
              <a:t>:</a:t>
            </a:r>
            <a:r>
              <a:rPr lang="en-US">
                <a:sym typeface="+mn-ea"/>
              </a:rPr>
              <a:t> </a:t>
            </a:r>
            <a:endParaRPr lang="en-US"/>
          </a:p>
          <a:p>
            <a:pPr marL="285750" lvl="0" indent="-285750" algn="l">
              <a:buFont typeface="Arial" panose="020B0604020202020204" pitchFamily="34" charset="0"/>
              <a:buChar char="•"/>
            </a:pPr>
            <a:r>
              <a:rPr>
                <a:sym typeface="+mn-ea"/>
              </a:rPr>
              <a:t>A STA sends the Notify Channel Width frame to another STA if it wants to change the channel width of</a:t>
            </a:r>
            <a:r>
              <a:rPr lang="en-US">
                <a:sym typeface="+mn-ea"/>
              </a:rPr>
              <a:t> </a:t>
            </a:r>
            <a:r>
              <a:rPr>
                <a:sym typeface="+mn-ea"/>
              </a:rPr>
              <a:t>frames that the other STA sends to it</a:t>
            </a:r>
            <a:endParaRPr>
              <a:sym typeface="+mn-ea"/>
            </a:endParaRPr>
          </a:p>
        </p:txBody>
      </p:sp>
      <p:pic>
        <p:nvPicPr>
          <p:cNvPr id="9" name="图片 8"/>
          <p:cNvPicPr>
            <a:picLocks noChangeAspect="1"/>
          </p:cNvPicPr>
          <p:nvPr/>
        </p:nvPicPr>
        <p:blipFill>
          <a:blip r:embed="rId1"/>
          <a:stretch>
            <a:fillRect/>
          </a:stretch>
        </p:blipFill>
        <p:spPr>
          <a:xfrm>
            <a:off x="608330" y="3687445"/>
            <a:ext cx="4355465" cy="2356485"/>
          </a:xfrm>
          <a:prstGeom prst="rect">
            <a:avLst/>
          </a:prstGeom>
        </p:spPr>
      </p:pic>
      <p:pic>
        <p:nvPicPr>
          <p:cNvPr id="11" name="图片 10"/>
          <p:cNvPicPr>
            <a:picLocks noChangeAspect="1"/>
          </p:cNvPicPr>
          <p:nvPr/>
        </p:nvPicPr>
        <p:blipFill>
          <a:blip r:embed="rId2"/>
          <a:stretch>
            <a:fillRect/>
          </a:stretch>
        </p:blipFill>
        <p:spPr>
          <a:xfrm>
            <a:off x="5346065" y="2715895"/>
            <a:ext cx="2356485" cy="810895"/>
          </a:xfrm>
          <a:prstGeom prst="rect">
            <a:avLst/>
          </a:prstGeom>
        </p:spPr>
      </p:pic>
      <p:pic>
        <p:nvPicPr>
          <p:cNvPr id="16" name="图片 15"/>
          <p:cNvPicPr>
            <a:picLocks noChangeAspect="1"/>
          </p:cNvPicPr>
          <p:nvPr/>
        </p:nvPicPr>
        <p:blipFill>
          <a:blip r:embed="rId3"/>
          <a:stretch>
            <a:fillRect/>
          </a:stretch>
        </p:blipFill>
        <p:spPr>
          <a:xfrm>
            <a:off x="608330" y="2624455"/>
            <a:ext cx="4345940" cy="856615"/>
          </a:xfrm>
          <a:prstGeom prst="rect">
            <a:avLst/>
          </a:prstGeom>
        </p:spPr>
      </p:pic>
      <p:pic>
        <p:nvPicPr>
          <p:cNvPr id="4" name="图片 3"/>
          <p:cNvPicPr>
            <a:picLocks noChangeAspect="1"/>
          </p:cNvPicPr>
          <p:nvPr/>
        </p:nvPicPr>
        <p:blipFill>
          <a:blip r:embed="rId4"/>
          <a:stretch>
            <a:fillRect/>
          </a:stretch>
        </p:blipFill>
        <p:spPr>
          <a:xfrm>
            <a:off x="8094345" y="2722880"/>
            <a:ext cx="3613150" cy="758190"/>
          </a:xfrm>
          <a:prstGeom prst="rect">
            <a:avLst/>
          </a:prstGeom>
        </p:spPr>
      </p:pic>
      <p:cxnSp>
        <p:nvCxnSpPr>
          <p:cNvPr id="5" name="直接箭头连接符 4"/>
          <p:cNvCxnSpPr/>
          <p:nvPr/>
        </p:nvCxnSpPr>
        <p:spPr>
          <a:xfrm flipV="1">
            <a:off x="1923415" y="3178175"/>
            <a:ext cx="4053205" cy="105346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8" name="图片 7"/>
          <p:cNvPicPr>
            <a:picLocks noChangeAspect="1"/>
          </p:cNvPicPr>
          <p:nvPr/>
        </p:nvPicPr>
        <p:blipFill>
          <a:blip r:embed="rId5"/>
          <a:stretch>
            <a:fillRect/>
          </a:stretch>
        </p:blipFill>
        <p:spPr>
          <a:xfrm>
            <a:off x="5346065" y="3867150"/>
            <a:ext cx="3216275" cy="2113280"/>
          </a:xfrm>
          <a:prstGeom prst="rect">
            <a:avLst/>
          </a:prstGeom>
        </p:spPr>
      </p:pic>
      <p:cxnSp>
        <p:nvCxnSpPr>
          <p:cNvPr id="13" name="直接箭头连接符 12"/>
          <p:cNvCxnSpPr/>
          <p:nvPr/>
        </p:nvCxnSpPr>
        <p:spPr>
          <a:xfrm>
            <a:off x="6964680" y="3005455"/>
            <a:ext cx="29845" cy="144081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7" name="图片 16"/>
          <p:cNvPicPr>
            <a:picLocks noChangeAspect="1"/>
          </p:cNvPicPr>
          <p:nvPr/>
        </p:nvPicPr>
        <p:blipFill>
          <a:blip r:embed="rId6"/>
          <a:stretch>
            <a:fillRect/>
          </a:stretch>
        </p:blipFill>
        <p:spPr>
          <a:xfrm>
            <a:off x="8645525" y="4547870"/>
            <a:ext cx="3061970" cy="1083945"/>
          </a:xfrm>
          <a:prstGeom prst="rect">
            <a:avLst/>
          </a:prstGeom>
        </p:spPr>
      </p:pic>
      <p:cxnSp>
        <p:nvCxnSpPr>
          <p:cNvPr id="18" name="直接箭头连接符 17"/>
          <p:cNvCxnSpPr/>
          <p:nvPr/>
        </p:nvCxnSpPr>
        <p:spPr>
          <a:xfrm>
            <a:off x="6542405" y="2856865"/>
            <a:ext cx="2232025" cy="44640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802.11</a:t>
            </a:r>
            <a:r>
              <a:rPr lang="zh-CN" altLang="en-US">
                <a:sym typeface="+mn-ea"/>
              </a:rPr>
              <a:t>带宽配置</a:t>
            </a:r>
            <a:r>
              <a:rPr lang="en-US" altLang="zh-CN">
                <a:sym typeface="+mn-ea"/>
              </a:rPr>
              <a:t>----Channel Switch</a:t>
            </a:r>
            <a:r>
              <a:rPr lang="zh-CN" altLang="en-US">
                <a:sym typeface="+mn-ea"/>
              </a:rPr>
              <a:t>（</a:t>
            </a:r>
            <a:r>
              <a:rPr lang="en-US" altLang="zh-CN">
                <a:sym typeface="+mn-ea"/>
              </a:rPr>
              <a:t>part1</a:t>
            </a:r>
            <a:r>
              <a:rPr lang="zh-CN" altLang="en-US">
                <a:sym typeface="+mn-ea"/>
              </a:rPr>
              <a:t>）</a:t>
            </a:r>
            <a:r>
              <a:rPr lang="en-US" altLang="zh-CN">
                <a:sym typeface="+mn-ea"/>
              </a:rPr>
              <a:t> </a:t>
            </a:r>
            <a:endParaRPr lang="en-US" altLang="zh-CN">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9938385" cy="5077460"/>
          </a:xfrm>
          <a:prstGeom prst="rect">
            <a:avLst/>
          </a:prstGeom>
          <a:noFill/>
        </p:spPr>
        <p:txBody>
          <a:bodyPr wrap="square" rtlCol="0">
            <a:spAutoFit/>
          </a:bodyPr>
          <a:p>
            <a:pPr lvl="0" indent="0" algn="l">
              <a:buFont typeface="Arial" panose="020B0604020202020204" pitchFamily="34" charset="0"/>
              <a:buNone/>
            </a:pPr>
            <a:r>
              <a:rPr lang="en-US">
                <a:sym typeface="+mn-ea"/>
              </a:rPr>
              <a:t>AP</a:t>
            </a:r>
            <a:r>
              <a:rPr lang="zh-CN" altLang="en-US">
                <a:sym typeface="+mn-ea"/>
              </a:rPr>
              <a:t>在工作过程中可能感知到当期工作</a:t>
            </a:r>
            <a:r>
              <a:rPr lang="en-US" altLang="zh-CN">
                <a:sym typeface="+mn-ea"/>
              </a:rPr>
              <a:t>channels</a:t>
            </a:r>
            <a:r>
              <a:rPr lang="zh-CN" altLang="en-US">
                <a:sym typeface="+mn-ea"/>
              </a:rPr>
              <a:t>存在干扰，或者避开雷达信号等原因需要触发信道切换，</a:t>
            </a:r>
            <a:r>
              <a:rPr lang="en-US" altLang="zh-CN">
                <a:sym typeface="+mn-ea"/>
              </a:rPr>
              <a:t> </a:t>
            </a:r>
            <a:r>
              <a:rPr lang="zh-CN" altLang="en-US">
                <a:sym typeface="+mn-ea"/>
              </a:rPr>
              <a:t>并且尽可能的减小对管理</a:t>
            </a:r>
            <a:r>
              <a:rPr lang="en-US" altLang="zh-CN">
                <a:sym typeface="+mn-ea"/>
              </a:rPr>
              <a:t>STAs</a:t>
            </a:r>
            <a:r>
              <a:rPr lang="zh-CN" altLang="en-US">
                <a:sym typeface="+mn-ea"/>
              </a:rPr>
              <a:t>的影响，目的</a:t>
            </a:r>
            <a:r>
              <a:rPr lang="en-US" altLang="zh-CN">
                <a:sym typeface="+mn-ea"/>
              </a:rPr>
              <a:t>channel</a:t>
            </a:r>
            <a:r>
              <a:rPr lang="zh-CN" altLang="en-US">
                <a:sym typeface="+mn-ea"/>
              </a:rPr>
              <a:t>的选取算法此次不讨论；</a:t>
            </a:r>
            <a:endParaRPr lang="zh-CN" altLang="en-US">
              <a:sym typeface="+mn-ea"/>
            </a:endParaRPr>
          </a:p>
          <a:p>
            <a:pPr lvl="0" indent="0" algn="l">
              <a:buFont typeface="Arial" panose="020B0604020202020204" pitchFamily="34" charset="0"/>
              <a:buNone/>
            </a:pPr>
            <a:endParaRPr lang="zh-CN" altLang="en-US">
              <a:sym typeface="+mn-ea"/>
            </a:endParaRPr>
          </a:p>
          <a:p>
            <a:pPr lvl="0" indent="0" algn="l">
              <a:buFont typeface="Arial" panose="020B0604020202020204" pitchFamily="34" charset="0"/>
              <a:buNone/>
            </a:pPr>
            <a:r>
              <a:rPr lang="en-US">
                <a:sym typeface="+mn-ea"/>
              </a:rPr>
              <a:t>chann</a:t>
            </a:r>
            <a:r>
              <a:rPr>
                <a:sym typeface="+mn-ea"/>
              </a:rPr>
              <a:t>el Switch</a:t>
            </a:r>
            <a:r>
              <a:rPr lang="zh-CN">
                <a:sym typeface="+mn-ea"/>
              </a:rPr>
              <a:t>可以通过</a:t>
            </a:r>
            <a:r>
              <a:rPr lang="en-US" altLang="zh-CN">
                <a:sym typeface="+mn-ea"/>
              </a:rPr>
              <a:t>:</a:t>
            </a:r>
            <a:endParaRPr lang="en-US" altLang="zh-CN">
              <a:sym typeface="+mn-ea"/>
            </a:endParaRPr>
          </a:p>
          <a:p>
            <a:pPr marL="285750" lvl="0" indent="-285750" algn="l">
              <a:buFont typeface="Arial" panose="020B0604020202020204" pitchFamily="34" charset="0"/>
              <a:buChar char="•"/>
            </a:pPr>
            <a:r>
              <a:rPr lang="en-US" altLang="zh-CN">
                <a:sym typeface="+mn-ea"/>
              </a:rPr>
              <a:t>Channel Switch Announcement frame </a:t>
            </a:r>
            <a:r>
              <a:rPr lang="zh-CN" altLang="en-US">
                <a:sym typeface="+mn-ea"/>
              </a:rPr>
              <a:t>这个</a:t>
            </a:r>
            <a:r>
              <a:rPr lang="en-US" altLang="zh-CN">
                <a:sym typeface="+mn-ea"/>
              </a:rPr>
              <a:t>Spectrum Management Action frame</a:t>
            </a:r>
            <a:r>
              <a:rPr lang="zh-CN" altLang="en-US">
                <a:sym typeface="+mn-ea"/>
              </a:rPr>
              <a:t>帧修改</a:t>
            </a:r>
            <a:r>
              <a:rPr lang="en-US" altLang="zh-CN">
                <a:sym typeface="+mn-ea"/>
              </a:rPr>
              <a:t>STA</a:t>
            </a:r>
            <a:r>
              <a:rPr lang="zh-CN" altLang="en-US">
                <a:sym typeface="+mn-ea"/>
              </a:rPr>
              <a:t>的</a:t>
            </a:r>
            <a:r>
              <a:rPr lang="en-US" altLang="zh-CN">
                <a:sym typeface="+mn-ea"/>
              </a:rPr>
              <a:t>channel</a:t>
            </a:r>
            <a:r>
              <a:rPr lang="zh-CN" altLang="en-US">
                <a:sym typeface="+mn-ea"/>
              </a:rPr>
              <a:t>；</a:t>
            </a:r>
            <a:endParaRPr lang="zh-CN" altLang="en-US">
              <a:sym typeface="+mn-ea"/>
            </a:endParaRPr>
          </a:p>
          <a:p>
            <a:pPr marL="742950" lvl="1" indent="-285750" algn="l">
              <a:buFont typeface="Arial" panose="020B0604020202020204" pitchFamily="34" charset="0"/>
              <a:buChar char="•"/>
            </a:pPr>
            <a:r>
              <a:rPr lang="en-US" altLang="zh-CN">
                <a:sym typeface="+mn-ea"/>
              </a:rPr>
              <a:t>The Address 1 field of a Channel Switch Announcement frame shall be set to the </a:t>
            </a:r>
            <a:r>
              <a:rPr lang="en-US" altLang="zh-CN">
                <a:solidFill>
                  <a:srgbClr val="FF0000"/>
                </a:solidFill>
                <a:sym typeface="+mn-ea"/>
              </a:rPr>
              <a:t>broadcast </a:t>
            </a:r>
            <a:r>
              <a:rPr lang="en-US" altLang="zh-CN">
                <a:sym typeface="+mn-ea"/>
              </a:rPr>
              <a:t>address</a:t>
            </a:r>
            <a:endParaRPr lang="en-US" altLang="zh-CN">
              <a:sym typeface="+mn-ea"/>
            </a:endParaRPr>
          </a:p>
          <a:p>
            <a:pPr marL="285750" lvl="0" indent="-285750" algn="l">
              <a:buFont typeface="Arial" panose="020B0604020202020204" pitchFamily="34" charset="0"/>
              <a:buChar char="•"/>
            </a:pPr>
            <a:endParaRPr lang="zh-CN" altLang="en-US">
              <a:sym typeface="+mn-ea"/>
            </a:endParaRPr>
          </a:p>
          <a:p>
            <a:pPr marL="285750" lvl="0" indent="-285750" algn="l">
              <a:buFont typeface="Arial" panose="020B0604020202020204" pitchFamily="34" charset="0"/>
              <a:buChar char="•"/>
            </a:pPr>
            <a:r>
              <a:rPr lang="en-US" altLang="zh-CN">
                <a:sym typeface="+mn-ea"/>
              </a:rPr>
              <a:t>Extended Channel Switch Announcement frame</a:t>
            </a:r>
            <a:r>
              <a:rPr lang="zh-CN" altLang="en-US">
                <a:sym typeface="+mn-ea"/>
              </a:rPr>
              <a:t>这个Public Action frame帧修改某个</a:t>
            </a:r>
            <a:r>
              <a:rPr lang="en-US" altLang="zh-CN">
                <a:sym typeface="+mn-ea"/>
              </a:rPr>
              <a:t>STA</a:t>
            </a:r>
            <a:r>
              <a:rPr lang="zh-CN" altLang="en-US">
                <a:sym typeface="+mn-ea"/>
              </a:rPr>
              <a:t>的</a:t>
            </a:r>
            <a:r>
              <a:rPr lang="en-US" altLang="zh-CN">
                <a:sym typeface="+mn-ea"/>
              </a:rPr>
              <a:t>channel</a:t>
            </a:r>
            <a:r>
              <a:rPr lang="zh-CN" altLang="en-US">
                <a:sym typeface="+mn-ea"/>
              </a:rPr>
              <a:t>；</a:t>
            </a:r>
            <a:endParaRPr lang="zh-CN" altLang="en-US">
              <a:sym typeface="+mn-ea"/>
            </a:endParaRPr>
          </a:p>
          <a:p>
            <a:pPr marL="742950" lvl="1" indent="-285750" algn="l">
              <a:buFont typeface="Arial" panose="020B0604020202020204" pitchFamily="34" charset="0"/>
              <a:buChar char="•"/>
            </a:pPr>
            <a:r>
              <a:rPr lang="en-US" altLang="zh-CN">
                <a:sym typeface="+mn-ea"/>
              </a:rPr>
              <a:t>The Address 1 field of a Channel Switch Announcement frame shall be set to the </a:t>
            </a:r>
            <a:r>
              <a:rPr lang="en-US" altLang="zh-CN">
                <a:solidFill>
                  <a:srgbClr val="FF0000"/>
                </a:solidFill>
                <a:sym typeface="+mn-ea"/>
              </a:rPr>
              <a:t>broadcast </a:t>
            </a:r>
            <a:r>
              <a:rPr lang="en-US" altLang="zh-CN">
                <a:sym typeface="+mn-ea"/>
              </a:rPr>
              <a:t>address</a:t>
            </a:r>
            <a:endParaRPr lang="en-US" altLang="zh-CN">
              <a:sym typeface="+mn-ea"/>
            </a:endParaRPr>
          </a:p>
          <a:p>
            <a:pPr lvl="0" indent="0" algn="l">
              <a:buFont typeface="Arial" panose="020B0604020202020204" pitchFamily="34" charset="0"/>
              <a:buNone/>
            </a:pPr>
            <a:endParaRPr lang="en-US" altLang="zh-CN">
              <a:sym typeface="+mn-ea"/>
            </a:endParaRPr>
          </a:p>
          <a:p>
            <a:pPr marL="285750" lvl="0" indent="-285750" algn="l">
              <a:buFont typeface="Arial" panose="020B0604020202020204" pitchFamily="34" charset="0"/>
              <a:buChar char="•"/>
            </a:pPr>
            <a:r>
              <a:rPr lang="en-US" altLang="zh-CN">
                <a:sym typeface="+mn-ea"/>
              </a:rPr>
              <a:t>beacon</a:t>
            </a:r>
            <a:r>
              <a:rPr lang="zh-CN" altLang="en-US">
                <a:sym typeface="+mn-ea"/>
              </a:rPr>
              <a:t>帧中包含</a:t>
            </a:r>
            <a:r>
              <a:rPr lang="en-US" altLang="zh-CN">
                <a:sym typeface="+mn-ea"/>
              </a:rPr>
              <a:t>Channel Switch Anouncement</a:t>
            </a:r>
            <a:r>
              <a:rPr lang="zh-CN" altLang="en-US">
                <a:sym typeface="+mn-ea"/>
              </a:rPr>
              <a:t>或</a:t>
            </a:r>
            <a:r>
              <a:rPr lang="en-US" altLang="zh-CN">
                <a:sym typeface="+mn-ea"/>
              </a:rPr>
              <a:t>Extended Channel Switch Announcement</a:t>
            </a:r>
            <a:r>
              <a:rPr lang="zh-CN" altLang="en-US">
                <a:sym typeface="+mn-ea"/>
              </a:rPr>
              <a:t>广播</a:t>
            </a:r>
            <a:r>
              <a:rPr lang="zh-CN" altLang="en-US">
                <a:sym typeface="+mn-ea"/>
              </a:rPr>
              <a:t>到所有的</a:t>
            </a:r>
            <a:r>
              <a:rPr lang="en-US" altLang="zh-CN">
                <a:sym typeface="+mn-ea"/>
              </a:rPr>
              <a:t>STA</a:t>
            </a:r>
            <a:r>
              <a:rPr lang="zh-CN" altLang="en-US">
                <a:sym typeface="+mn-ea"/>
              </a:rPr>
              <a:t>修改</a:t>
            </a:r>
            <a:r>
              <a:rPr lang="en-US" altLang="zh-CN">
                <a:sym typeface="+mn-ea"/>
              </a:rPr>
              <a:t>channel</a:t>
            </a:r>
            <a:r>
              <a:rPr lang="zh-CN" altLang="en-US">
                <a:sym typeface="+mn-ea"/>
              </a:rPr>
              <a:t>；</a:t>
            </a:r>
            <a:endParaRPr lang="en-US" altLang="zh-CN">
              <a:sym typeface="+mn-ea"/>
            </a:endParaRPr>
          </a:p>
          <a:p>
            <a:pPr marL="285750" lvl="0" indent="-285750" algn="l">
              <a:buFont typeface="Arial" panose="020B0604020202020204" pitchFamily="34" charset="0"/>
              <a:buChar char="•"/>
            </a:pPr>
            <a:endParaRPr lang="en-US" altLang="zh-CN">
              <a:sym typeface="+mn-ea"/>
            </a:endParaRPr>
          </a:p>
          <a:p>
            <a:pPr lvl="0" indent="0" algn="l">
              <a:buFont typeface="Arial" panose="020B0604020202020204" pitchFamily="34" charset="0"/>
              <a:buNone/>
            </a:pPr>
            <a:endParaRPr lang="zh-CN" altLang="en-US">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channel number</a:t>
            </a:r>
            <a:endParaRPr lang="en-US" altLang="zh-CN"/>
          </a:p>
        </p:txBody>
      </p:sp>
      <p:pic>
        <p:nvPicPr>
          <p:cNvPr id="4" name="图片 3"/>
          <p:cNvPicPr>
            <a:picLocks noChangeAspect="1"/>
          </p:cNvPicPr>
          <p:nvPr/>
        </p:nvPicPr>
        <p:blipFill>
          <a:blip r:embed="rId1"/>
          <a:stretch>
            <a:fillRect/>
          </a:stretch>
        </p:blipFill>
        <p:spPr>
          <a:xfrm>
            <a:off x="2012950" y="1313815"/>
            <a:ext cx="8650605" cy="5055870"/>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802.11</a:t>
            </a:r>
            <a:r>
              <a:rPr lang="zh-CN" altLang="en-US">
                <a:sym typeface="+mn-ea"/>
              </a:rPr>
              <a:t>带宽配置</a:t>
            </a:r>
            <a:r>
              <a:rPr lang="en-US" altLang="zh-CN">
                <a:sym typeface="+mn-ea"/>
              </a:rPr>
              <a:t>----Channel Switch</a:t>
            </a:r>
            <a:r>
              <a:rPr lang="zh-CN" altLang="en-US">
                <a:sym typeface="+mn-ea"/>
              </a:rPr>
              <a:t>（</a:t>
            </a:r>
            <a:r>
              <a:rPr lang="en-US" altLang="zh-CN">
                <a:sym typeface="+mn-ea"/>
              </a:rPr>
              <a:t>part2</a:t>
            </a:r>
            <a:r>
              <a:rPr lang="zh-CN" altLang="en-US">
                <a:sym typeface="+mn-ea"/>
              </a:rPr>
              <a:t>）</a:t>
            </a:r>
            <a:r>
              <a:rPr lang="en-US" altLang="zh-CN">
                <a:sym typeface="+mn-ea"/>
              </a:rPr>
              <a:t> </a:t>
            </a:r>
            <a:endParaRPr lang="en-US" altLang="zh-CN">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6518910" cy="3692525"/>
          </a:xfrm>
          <a:prstGeom prst="rect">
            <a:avLst/>
          </a:prstGeom>
          <a:noFill/>
        </p:spPr>
        <p:txBody>
          <a:bodyPr wrap="square" rtlCol="0">
            <a:spAutoFit/>
          </a:bodyPr>
          <a:p>
            <a:pPr marL="285750" lvl="0" indent="-285750" algn="l">
              <a:buFont typeface="Arial" panose="020B0604020202020204" pitchFamily="34" charset="0"/>
              <a:buChar char="•"/>
            </a:pPr>
            <a:r>
              <a:rPr lang="en-US" altLang="zh-CN">
                <a:sym typeface="+mn-ea"/>
              </a:rPr>
              <a:t>Channel Switch Announcement element Element ID=37</a:t>
            </a:r>
            <a:r>
              <a:rPr lang="zh-CN" altLang="en-US">
                <a:sym typeface="+mn-ea"/>
              </a:rPr>
              <a:t>；</a:t>
            </a:r>
            <a:endParaRPr lang="en-US" altLang="zh-CN">
              <a:solidFill>
                <a:schemeClr val="tx1"/>
              </a:solidFill>
            </a:endParaRPr>
          </a:p>
          <a:p>
            <a:pPr marL="285750" lvl="0" indent="-285750" algn="l">
              <a:buFont typeface="Arial" panose="020B0604020202020204" pitchFamily="34" charset="0"/>
              <a:buChar char="•"/>
            </a:pPr>
            <a:r>
              <a:rPr lang="en-US" altLang="zh-CN">
                <a:sym typeface="+mn-ea"/>
              </a:rPr>
              <a:t>extended Channel Switch Announcement element Element ID=60</a:t>
            </a:r>
            <a:r>
              <a:rPr lang="zh-CN" altLang="en-US">
                <a:sym typeface="+mn-ea"/>
              </a:rPr>
              <a:t>；</a:t>
            </a:r>
            <a:endParaRPr lang="en-US" altLang="zh-CN">
              <a:solidFill>
                <a:schemeClr val="tx1"/>
              </a:solidFill>
            </a:endParaRPr>
          </a:p>
          <a:p>
            <a:pPr marL="285750" lvl="0" indent="-285750" algn="l">
              <a:buFont typeface="Arial" panose="020B0604020202020204" pitchFamily="34" charset="0"/>
              <a:buChar char="•"/>
            </a:pP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Channel Switch Mode</a:t>
            </a:r>
            <a:r>
              <a:rPr lang="zh-CN" altLang="en-US">
                <a:solidFill>
                  <a:schemeClr val="tx1"/>
                </a:solidFill>
              </a:rPr>
              <a:t>：</a:t>
            </a:r>
            <a:r>
              <a:rPr lang="en-US" altLang="zh-CN">
                <a:solidFill>
                  <a:schemeClr val="tx1"/>
                </a:solidFill>
              </a:rPr>
              <a:t> 1,</a:t>
            </a:r>
            <a:r>
              <a:rPr lang="zh-CN" altLang="en-US">
                <a:solidFill>
                  <a:schemeClr val="tx1"/>
                </a:solidFill>
              </a:rPr>
              <a:t>中断</a:t>
            </a:r>
            <a:r>
              <a:rPr lang="en-US" altLang="zh-CN">
                <a:solidFill>
                  <a:schemeClr val="tx1"/>
                </a:solidFill>
              </a:rPr>
              <a:t>AP</a:t>
            </a:r>
            <a:r>
              <a:rPr lang="zh-CN" altLang="en-US">
                <a:solidFill>
                  <a:schemeClr val="tx1"/>
                </a:solidFill>
              </a:rPr>
              <a:t>与</a:t>
            </a:r>
            <a:r>
              <a:rPr lang="en-US" altLang="zh-CN">
                <a:solidFill>
                  <a:schemeClr val="tx1"/>
                </a:solidFill>
              </a:rPr>
              <a:t>STA</a:t>
            </a:r>
            <a:r>
              <a:rPr lang="zh-CN" altLang="en-US">
                <a:solidFill>
                  <a:schemeClr val="tx1"/>
                </a:solidFill>
              </a:rPr>
              <a:t>的数据传输直到</a:t>
            </a:r>
            <a:r>
              <a:rPr lang="en-US" altLang="zh-CN">
                <a:solidFill>
                  <a:schemeClr val="tx1"/>
                </a:solidFill>
              </a:rPr>
              <a:t>switch</a:t>
            </a:r>
            <a:r>
              <a:rPr lang="zh-CN" altLang="en-US">
                <a:solidFill>
                  <a:schemeClr val="tx1"/>
                </a:solidFill>
              </a:rPr>
              <a:t>完成；</a:t>
            </a:r>
            <a:endParaRPr lang="en-US" altLang="zh-CN">
              <a:solidFill>
                <a:schemeClr val="tx1"/>
              </a:solidFill>
            </a:endParaRPr>
          </a:p>
          <a:p>
            <a:pPr marL="285750" lvl="0" indent="-285750" algn="l">
              <a:buFont typeface="Arial" panose="020B0604020202020204" pitchFamily="34" charset="0"/>
              <a:buChar char="•"/>
            </a:pPr>
            <a:r>
              <a:rPr lang="en-US" altLang="zh-CN">
                <a:sym typeface="+mn-ea"/>
              </a:rPr>
              <a:t>New Channel Number</a:t>
            </a:r>
            <a:r>
              <a:rPr lang="zh-CN" altLang="en-US">
                <a:sym typeface="+mn-ea"/>
              </a:rPr>
              <a:t>：切换的目的</a:t>
            </a:r>
            <a:r>
              <a:rPr lang="en-US" altLang="zh-CN">
                <a:sym typeface="+mn-ea"/>
              </a:rPr>
              <a:t>channel number</a:t>
            </a:r>
            <a:r>
              <a:rPr lang="zh-CN" altLang="en-US">
                <a:sym typeface="+mn-ea"/>
              </a:rPr>
              <a:t>；</a:t>
            </a:r>
            <a:endParaRPr lang="zh-CN" altLang="en-US">
              <a:sym typeface="+mn-ea"/>
            </a:endParaRPr>
          </a:p>
          <a:p>
            <a:pPr marL="285750" lvl="0" indent="-285750" algn="l">
              <a:buFont typeface="Arial" panose="020B0604020202020204" pitchFamily="34" charset="0"/>
              <a:buChar char="•"/>
            </a:pPr>
            <a:r>
              <a:rPr lang="en-US" altLang="zh-CN">
                <a:solidFill>
                  <a:schemeClr val="tx1"/>
                </a:solidFill>
                <a:sym typeface="+mn-ea"/>
              </a:rPr>
              <a:t>Channel Switch Count</a:t>
            </a:r>
            <a:r>
              <a:rPr lang="zh-CN" altLang="en-US">
                <a:solidFill>
                  <a:schemeClr val="tx1"/>
                </a:solidFill>
                <a:sym typeface="+mn-ea"/>
              </a:rPr>
              <a:t>：在</a:t>
            </a:r>
            <a:r>
              <a:rPr lang="en-US" altLang="zh-CN">
                <a:solidFill>
                  <a:schemeClr val="tx1"/>
                </a:solidFill>
                <a:sym typeface="+mn-ea"/>
              </a:rPr>
              <a:t> channel switch counter</a:t>
            </a:r>
            <a:r>
              <a:rPr lang="zh-CN" altLang="en-US">
                <a:solidFill>
                  <a:schemeClr val="tx1"/>
                </a:solidFill>
                <a:sym typeface="+mn-ea"/>
              </a:rPr>
              <a:t>个TBTT后进行信道切换（target beacon transmission time）；</a:t>
            </a:r>
            <a:endParaRPr lang="zh-CN" altLang="en-US">
              <a:solidFill>
                <a:schemeClr val="tx1"/>
              </a:solidFill>
              <a:sym typeface="+mn-ea"/>
            </a:endParaRPr>
          </a:p>
          <a:p>
            <a:pPr marL="285750" lvl="0" indent="-285750" algn="l">
              <a:buFont typeface="Arial" panose="020B0604020202020204" pitchFamily="34" charset="0"/>
              <a:buChar char="•"/>
            </a:pPr>
            <a:endParaRPr lang="zh-CN" altLang="en-US">
              <a:sym typeface="+mn-ea"/>
            </a:endParaRPr>
          </a:p>
          <a:p>
            <a:pPr marL="285750" lvl="0" indent="-285750" algn="l">
              <a:buFont typeface="Arial" panose="020B0604020202020204" pitchFamily="34" charset="0"/>
              <a:buChar char="•"/>
            </a:pPr>
            <a:r>
              <a:rPr lang="zh-CN" altLang="en-US">
                <a:sym typeface="+mn-ea"/>
              </a:rPr>
              <a:t>The Secondary Channel Offset element</a:t>
            </a:r>
            <a:r>
              <a:rPr lang="en-US" altLang="zh-CN">
                <a:sym typeface="+mn-ea"/>
              </a:rPr>
              <a:t> </a:t>
            </a:r>
            <a:r>
              <a:rPr lang="en-US" altLang="zh-CN">
                <a:sym typeface="+mn-ea"/>
              </a:rPr>
              <a:t>Element ID=62</a:t>
            </a:r>
            <a:endParaRPr lang="en-US" altLang="zh-CN">
              <a:sym typeface="+mn-ea"/>
            </a:endParaRPr>
          </a:p>
          <a:p>
            <a:pPr marL="285750" lvl="0" indent="-285750" algn="l">
              <a:buFont typeface="Arial" panose="020B0604020202020204" pitchFamily="34" charset="0"/>
              <a:buChar char="•"/>
            </a:pPr>
            <a:r>
              <a:rPr lang="en-US" altLang="zh-CN">
                <a:sym typeface="+mn-ea"/>
              </a:rPr>
              <a:t>Secondary Channel Offset:</a:t>
            </a:r>
            <a:endParaRPr lang="en-US" altLang="zh-CN">
              <a:sym typeface="+mn-ea"/>
            </a:endParaRPr>
          </a:p>
          <a:p>
            <a:pPr marL="742950" lvl="1" indent="-285750" algn="l">
              <a:buFont typeface="Arial" panose="020B0604020202020204" pitchFamily="34" charset="0"/>
              <a:buChar char="•"/>
            </a:pPr>
            <a:r>
              <a:rPr lang="zh-CN" altLang="en-US">
                <a:sym typeface="+mn-ea"/>
              </a:rPr>
              <a:t>0</a:t>
            </a:r>
            <a:r>
              <a:rPr lang="en-US" altLang="zh-CN">
                <a:sym typeface="+mn-ea"/>
              </a:rPr>
              <a:t>: SCN</a:t>
            </a:r>
            <a:r>
              <a:rPr lang="zh-CN" altLang="en-US">
                <a:sym typeface="+mn-ea"/>
              </a:rPr>
              <a:t>；</a:t>
            </a:r>
            <a:r>
              <a:rPr lang="en-US" altLang="zh-CN">
                <a:sym typeface="+mn-ea"/>
              </a:rPr>
              <a:t>1: SCA</a:t>
            </a:r>
            <a:r>
              <a:rPr lang="zh-CN" altLang="en-US">
                <a:sym typeface="+mn-ea"/>
              </a:rPr>
              <a:t>；</a:t>
            </a:r>
            <a:r>
              <a:rPr lang="en-US" altLang="zh-CN">
                <a:sym typeface="+mn-ea"/>
              </a:rPr>
              <a:t>3: SCB</a:t>
            </a:r>
            <a:r>
              <a:rPr lang="zh-CN" altLang="en-US">
                <a:sym typeface="+mn-ea"/>
              </a:rPr>
              <a:t>；</a:t>
            </a:r>
            <a:r>
              <a:rPr lang="en-US" altLang="zh-CN">
                <a:sym typeface="+mn-ea"/>
              </a:rPr>
              <a:t>other: reserved</a:t>
            </a:r>
            <a:endParaRPr lang="zh-CN" altLang="en-US">
              <a:sym typeface="+mn-ea"/>
            </a:endParaRPr>
          </a:p>
        </p:txBody>
      </p:sp>
      <p:pic>
        <p:nvPicPr>
          <p:cNvPr id="28" name="图片 27"/>
          <p:cNvPicPr>
            <a:picLocks noChangeAspect="1"/>
          </p:cNvPicPr>
          <p:nvPr/>
        </p:nvPicPr>
        <p:blipFill>
          <a:blip r:embed="rId1"/>
          <a:stretch>
            <a:fillRect/>
          </a:stretch>
        </p:blipFill>
        <p:spPr>
          <a:xfrm>
            <a:off x="7193280" y="1356995"/>
            <a:ext cx="4277995" cy="878205"/>
          </a:xfrm>
          <a:prstGeom prst="rect">
            <a:avLst/>
          </a:prstGeom>
        </p:spPr>
      </p:pic>
      <p:pic>
        <p:nvPicPr>
          <p:cNvPr id="29" name="图片 28"/>
          <p:cNvPicPr>
            <a:picLocks noChangeAspect="1"/>
          </p:cNvPicPr>
          <p:nvPr/>
        </p:nvPicPr>
        <p:blipFill>
          <a:blip r:embed="rId2"/>
          <a:stretch>
            <a:fillRect/>
          </a:stretch>
        </p:blipFill>
        <p:spPr>
          <a:xfrm>
            <a:off x="7198995" y="2943860"/>
            <a:ext cx="4335780" cy="741045"/>
          </a:xfrm>
          <a:prstGeom prst="rect">
            <a:avLst/>
          </a:prstGeom>
        </p:spPr>
      </p:pic>
      <p:pic>
        <p:nvPicPr>
          <p:cNvPr id="30" name="图片 29"/>
          <p:cNvPicPr>
            <a:picLocks noChangeAspect="1"/>
          </p:cNvPicPr>
          <p:nvPr/>
        </p:nvPicPr>
        <p:blipFill>
          <a:blip r:embed="rId3"/>
          <a:stretch>
            <a:fillRect/>
          </a:stretch>
        </p:blipFill>
        <p:spPr>
          <a:xfrm>
            <a:off x="7198995" y="4093210"/>
            <a:ext cx="4335780" cy="811530"/>
          </a:xfrm>
          <a:prstGeom prst="rect">
            <a:avLst/>
          </a:prstGeom>
        </p:spPr>
      </p:pic>
      <p:pic>
        <p:nvPicPr>
          <p:cNvPr id="4" name="图片 3"/>
          <p:cNvPicPr>
            <a:picLocks noChangeAspect="1"/>
          </p:cNvPicPr>
          <p:nvPr/>
        </p:nvPicPr>
        <p:blipFill>
          <a:blip r:embed="rId4"/>
          <a:stretch>
            <a:fillRect/>
          </a:stretch>
        </p:blipFill>
        <p:spPr>
          <a:xfrm>
            <a:off x="7193280" y="5446395"/>
            <a:ext cx="4384040" cy="777875"/>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802.11</a:t>
            </a:r>
            <a:r>
              <a:rPr lang="zh-CN" altLang="en-US">
                <a:sym typeface="+mn-ea"/>
              </a:rPr>
              <a:t>带宽配置</a:t>
            </a:r>
            <a:r>
              <a:rPr lang="en-US" altLang="zh-CN">
                <a:sym typeface="+mn-ea"/>
              </a:rPr>
              <a:t>----Channel Switch</a:t>
            </a:r>
            <a:r>
              <a:rPr lang="zh-CN" altLang="en-US">
                <a:sym typeface="+mn-ea"/>
              </a:rPr>
              <a:t>（</a:t>
            </a:r>
            <a:r>
              <a:rPr lang="en-US" altLang="zh-CN">
                <a:sym typeface="+mn-ea"/>
              </a:rPr>
              <a:t>part3</a:t>
            </a:r>
            <a:r>
              <a:rPr lang="zh-CN" altLang="en-US">
                <a:sym typeface="+mn-ea"/>
              </a:rPr>
              <a:t>）</a:t>
            </a:r>
            <a:r>
              <a:rPr lang="en-US" altLang="zh-CN">
                <a:sym typeface="+mn-ea"/>
              </a:rPr>
              <a:t> </a:t>
            </a:r>
            <a:endParaRPr lang="en-US" altLang="zh-CN">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6518910" cy="3692525"/>
          </a:xfrm>
          <a:prstGeom prst="rect">
            <a:avLst/>
          </a:prstGeom>
          <a:noFill/>
        </p:spPr>
        <p:txBody>
          <a:bodyPr wrap="square" rtlCol="0">
            <a:spAutoFit/>
          </a:bodyPr>
          <a:p>
            <a:pPr lvl="0" indent="0" algn="l">
              <a:buFont typeface="Arial" panose="020B0604020202020204" pitchFamily="34" charset="0"/>
              <a:buNone/>
            </a:pPr>
            <a:r>
              <a:rPr lang="zh-CN" altLang="en-US">
                <a:sym typeface="+mn-ea"/>
              </a:rPr>
              <a:t>Extended Channel Switch Announcement</a:t>
            </a:r>
            <a:r>
              <a:rPr lang="en-US" altLang="zh-CN">
                <a:sym typeface="+mn-ea"/>
              </a:rPr>
              <a:t> frame</a:t>
            </a:r>
            <a:r>
              <a:rPr lang="zh-CN" altLang="en-US">
                <a:sym typeface="+mn-ea"/>
              </a:rPr>
              <a:t>帧格式（属于</a:t>
            </a:r>
            <a:r>
              <a:rPr lang="en-US" altLang="zh-CN">
                <a:sym typeface="+mn-ea"/>
              </a:rPr>
              <a:t>public action</a:t>
            </a:r>
            <a:r>
              <a:rPr lang="zh-CN" altLang="en-US">
                <a:sym typeface="+mn-ea"/>
              </a:rPr>
              <a:t>帧）添加了</a:t>
            </a:r>
            <a:r>
              <a:rPr lang="en-US" altLang="zh-CN">
                <a:sym typeface="+mn-ea"/>
              </a:rPr>
              <a:t>operation Class</a:t>
            </a:r>
            <a:r>
              <a:rPr lang="zh-CN" altLang="en-US">
                <a:sym typeface="+mn-ea"/>
              </a:rPr>
              <a:t>元素以；</a:t>
            </a:r>
            <a:endParaRPr lang="zh-CN" altLang="en-US">
              <a:sym typeface="+mn-ea"/>
            </a:endParaRPr>
          </a:p>
          <a:p>
            <a:pPr lvl="0" indent="0" algn="l">
              <a:buFont typeface="Arial" panose="020B0604020202020204" pitchFamily="34" charset="0"/>
              <a:buNone/>
            </a:pPr>
            <a:endParaRPr lang="zh-CN" altLang="en-US">
              <a:sym typeface="+mn-ea"/>
            </a:endParaRPr>
          </a:p>
          <a:p>
            <a:pPr lvl="0" indent="0" algn="l">
              <a:buFont typeface="Arial" panose="020B0604020202020204" pitchFamily="34" charset="0"/>
              <a:buNone/>
            </a:pPr>
            <a:r>
              <a:rPr lang="zh-CN" altLang="en-US">
                <a:sym typeface="+mn-ea"/>
              </a:rPr>
              <a:t>Wide Bandwidth Channel Switch element格式：添加了超过</a:t>
            </a:r>
            <a:r>
              <a:rPr lang="en-US" altLang="zh-CN">
                <a:sym typeface="+mn-ea"/>
              </a:rPr>
              <a:t>40M</a:t>
            </a:r>
            <a:r>
              <a:rPr lang="zh-CN" altLang="en-US">
                <a:sym typeface="+mn-ea"/>
              </a:rPr>
              <a:t>带宽的</a:t>
            </a:r>
            <a:r>
              <a:rPr lang="en-US" altLang="zh-CN">
                <a:sym typeface="+mn-ea"/>
              </a:rPr>
              <a:t> channel switch</a:t>
            </a:r>
            <a:r>
              <a:rPr lang="zh-CN" altLang="en-US">
                <a:sym typeface="+mn-ea"/>
              </a:rPr>
              <a:t>元素</a:t>
            </a:r>
            <a:endParaRPr lang="zh-CN" altLang="en-US">
              <a:sym typeface="+mn-ea"/>
            </a:endParaRPr>
          </a:p>
          <a:p>
            <a:pPr lvl="0" indent="0" algn="l">
              <a:buFont typeface="Arial" panose="020B0604020202020204" pitchFamily="34" charset="0"/>
              <a:buNone/>
            </a:pPr>
            <a:endParaRPr lang="zh-CN" altLang="en-US">
              <a:sym typeface="+mn-ea"/>
            </a:endParaRPr>
          </a:p>
          <a:p>
            <a:pPr lvl="0" indent="0" algn="l">
              <a:buFont typeface="Arial" panose="020B0604020202020204" pitchFamily="34" charset="0"/>
              <a:buNone/>
            </a:pPr>
            <a:r>
              <a:rPr lang="zh-CN" altLang="en-US">
                <a:sym typeface="+mn-ea"/>
              </a:rPr>
              <a:t>相关元素定义保持和</a:t>
            </a:r>
            <a:r>
              <a:rPr lang="en-US" altLang="zh-CN">
                <a:sym typeface="+mn-ea"/>
              </a:rPr>
              <a:t>association</a:t>
            </a:r>
            <a:r>
              <a:rPr lang="zh-CN" altLang="en-US">
                <a:sym typeface="+mn-ea"/>
              </a:rPr>
              <a:t>流程中使用到的一致；</a:t>
            </a:r>
            <a:endParaRPr lang="zh-CN" altLang="en-US">
              <a:sym typeface="+mn-ea"/>
            </a:endParaRPr>
          </a:p>
          <a:p>
            <a:pPr lvl="0" indent="0" algn="l">
              <a:buFont typeface="Arial" panose="020B0604020202020204" pitchFamily="34" charset="0"/>
              <a:buNone/>
            </a:pPr>
            <a:endParaRPr lang="zh-CN" altLang="en-US">
              <a:sym typeface="+mn-ea"/>
            </a:endParaRPr>
          </a:p>
          <a:p>
            <a:pPr lvl="0" indent="0" algn="l">
              <a:buFont typeface="Arial" panose="020B0604020202020204" pitchFamily="34" charset="0"/>
              <a:buNone/>
            </a:pPr>
            <a:r>
              <a:rPr lang="en-US" altLang="zh-CN">
                <a:solidFill>
                  <a:srgbClr val="FF0000"/>
                </a:solidFill>
                <a:sym typeface="+mn-ea"/>
              </a:rPr>
              <a:t>note</a:t>
            </a:r>
            <a:r>
              <a:rPr lang="zh-CN" altLang="en-US">
                <a:solidFill>
                  <a:srgbClr val="FF0000"/>
                </a:solidFill>
                <a:sym typeface="+mn-ea"/>
              </a:rPr>
              <a:t>：</a:t>
            </a:r>
            <a:r>
              <a:rPr lang="zh-CN" altLang="en-US">
                <a:sym typeface="+mn-ea"/>
              </a:rPr>
              <a:t>Channel Switch Announcement</a:t>
            </a:r>
            <a:r>
              <a:rPr lang="en-US" altLang="zh-CN">
                <a:sym typeface="+mn-ea"/>
              </a:rPr>
              <a:t> frame</a:t>
            </a:r>
            <a:r>
              <a:rPr lang="zh-CN" altLang="en-US">
                <a:sym typeface="+mn-ea"/>
              </a:rPr>
              <a:t>和</a:t>
            </a:r>
            <a:r>
              <a:rPr lang="en-US" altLang="zh-CN">
                <a:sym typeface="+mn-ea"/>
              </a:rPr>
              <a:t>beacon frame</a:t>
            </a:r>
            <a:r>
              <a:rPr lang="zh-CN" altLang="en-US">
                <a:sym typeface="+mn-ea"/>
              </a:rPr>
              <a:t>都是广播消息，需要各</a:t>
            </a:r>
            <a:r>
              <a:rPr lang="en-US" altLang="zh-CN">
                <a:sym typeface="+mn-ea"/>
              </a:rPr>
              <a:t>STA</a:t>
            </a:r>
            <a:r>
              <a:rPr lang="zh-CN" altLang="en-US">
                <a:sym typeface="+mn-ea"/>
              </a:rPr>
              <a:t>依据广播</a:t>
            </a:r>
            <a:r>
              <a:rPr lang="en-US" altLang="zh-CN">
                <a:sym typeface="+mn-ea"/>
              </a:rPr>
              <a:t>frame</a:t>
            </a:r>
            <a:r>
              <a:rPr lang="zh-CN" altLang="en-US">
                <a:sym typeface="+mn-ea"/>
              </a:rPr>
              <a:t>的相关</a:t>
            </a:r>
            <a:r>
              <a:rPr lang="en-US" altLang="zh-CN">
                <a:sym typeface="+mn-ea"/>
              </a:rPr>
              <a:t>element</a:t>
            </a:r>
            <a:r>
              <a:rPr lang="zh-CN" altLang="en-US">
                <a:sym typeface="+mn-ea"/>
              </a:rPr>
              <a:t>自适应调整带宽信息以适配自身</a:t>
            </a:r>
            <a:r>
              <a:rPr lang="en-US" altLang="zh-CN">
                <a:sym typeface="+mn-ea"/>
              </a:rPr>
              <a:t>STA </a:t>
            </a:r>
            <a:r>
              <a:rPr lang="zh-CN" altLang="en-US">
                <a:sym typeface="+mn-ea"/>
              </a:rPr>
              <a:t>能力</a:t>
            </a:r>
            <a:r>
              <a:rPr lang="en-US" altLang="zh-CN">
                <a:sym typeface="+mn-ea"/>
              </a:rPr>
              <a:t>. AP</a:t>
            </a:r>
            <a:r>
              <a:rPr lang="zh-CN" altLang="en-US">
                <a:sym typeface="+mn-ea"/>
              </a:rPr>
              <a:t>在</a:t>
            </a:r>
            <a:r>
              <a:rPr lang="en-US" altLang="zh-CN">
                <a:sym typeface="+mn-ea"/>
              </a:rPr>
              <a:t>switch channel</a:t>
            </a:r>
            <a:r>
              <a:rPr lang="zh-CN" altLang="en-US">
                <a:sym typeface="+mn-ea"/>
              </a:rPr>
              <a:t>后仍然需要依据</a:t>
            </a:r>
            <a:r>
              <a:rPr lang="en-US" altLang="zh-CN">
                <a:sym typeface="+mn-ea"/>
              </a:rPr>
              <a:t>STA</a:t>
            </a:r>
            <a:r>
              <a:rPr lang="zh-CN" altLang="en-US">
                <a:sym typeface="+mn-ea"/>
              </a:rPr>
              <a:t>的能力给</a:t>
            </a:r>
            <a:r>
              <a:rPr lang="en-US" altLang="zh-CN">
                <a:sym typeface="+mn-ea"/>
              </a:rPr>
              <a:t>STA</a:t>
            </a:r>
            <a:r>
              <a:rPr lang="zh-CN" altLang="en-US">
                <a:sym typeface="+mn-ea"/>
              </a:rPr>
              <a:t>分配信道带宽；</a:t>
            </a:r>
            <a:endParaRPr lang="zh-CN" altLang="en-US">
              <a:solidFill>
                <a:srgbClr val="FF0000"/>
              </a:solidFill>
              <a:sym typeface="+mn-ea"/>
            </a:endParaRPr>
          </a:p>
          <a:p>
            <a:pPr lvl="0" indent="0" algn="l">
              <a:buFont typeface="Arial" panose="020B0604020202020204" pitchFamily="34" charset="0"/>
              <a:buNone/>
            </a:pPr>
            <a:r>
              <a:rPr lang="en-US">
                <a:sym typeface="+mn-ea"/>
              </a:rPr>
              <a:t> </a:t>
            </a:r>
            <a:endParaRPr lang="zh-CN" altLang="en-US">
              <a:sym typeface="+mn-ea"/>
            </a:endParaRPr>
          </a:p>
        </p:txBody>
      </p:sp>
      <p:pic>
        <p:nvPicPr>
          <p:cNvPr id="4" name="图片 3"/>
          <p:cNvPicPr>
            <a:picLocks noChangeAspect="1"/>
          </p:cNvPicPr>
          <p:nvPr/>
        </p:nvPicPr>
        <p:blipFill>
          <a:blip r:embed="rId1"/>
          <a:stretch>
            <a:fillRect/>
          </a:stretch>
        </p:blipFill>
        <p:spPr>
          <a:xfrm>
            <a:off x="7205345" y="1294765"/>
            <a:ext cx="4908550" cy="1236980"/>
          </a:xfrm>
          <a:prstGeom prst="rect">
            <a:avLst/>
          </a:prstGeom>
        </p:spPr>
      </p:pic>
      <p:pic>
        <p:nvPicPr>
          <p:cNvPr id="5" name="图片 4"/>
          <p:cNvPicPr>
            <a:picLocks noChangeAspect="1"/>
          </p:cNvPicPr>
          <p:nvPr/>
        </p:nvPicPr>
        <p:blipFill>
          <a:blip r:embed="rId2"/>
          <a:stretch>
            <a:fillRect/>
          </a:stretch>
        </p:blipFill>
        <p:spPr>
          <a:xfrm>
            <a:off x="7632700" y="2816225"/>
            <a:ext cx="3893185" cy="1137285"/>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带宽配置</a:t>
            </a:r>
            <a:r>
              <a:rPr lang="zh-CN"/>
              <a:t>获取</a:t>
            </a:r>
            <a:endParaRPr lang="zh-CN">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5182235" cy="922020"/>
          </a:xfrm>
          <a:prstGeom prst="rect">
            <a:avLst/>
          </a:prstGeom>
          <a:noFill/>
        </p:spPr>
        <p:txBody>
          <a:bodyPr wrap="square" rtlCol="0">
            <a:spAutoFit/>
          </a:bodyPr>
          <a:p>
            <a:pPr marL="285750" lvl="0" indent="-285750" algn="l">
              <a:buFont typeface="Arial" panose="020B0604020202020204" pitchFamily="34" charset="0"/>
              <a:buChar char="•"/>
            </a:pPr>
            <a:r>
              <a:rPr lang="en-US" altLang="zh-CN">
                <a:solidFill>
                  <a:schemeClr val="tx1"/>
                </a:solidFill>
              </a:rPr>
              <a:t>for HT, VHT: RTS &amp; CTS</a:t>
            </a:r>
            <a:endParaRPr lang="en-US" altLang="zh-CN">
              <a:solidFill>
                <a:schemeClr val="tx1"/>
              </a:solidFill>
            </a:endParaRPr>
          </a:p>
          <a:p>
            <a:pPr marL="285750" lvl="0" indent="-285750" algn="l">
              <a:buFont typeface="Arial" panose="020B0604020202020204" pitchFamily="34" charset="0"/>
              <a:buChar char="•"/>
            </a:pPr>
            <a:r>
              <a:rPr lang="en-US" altLang="zh-CN">
                <a:solidFill>
                  <a:schemeClr val="tx1"/>
                </a:solidFill>
              </a:rPr>
              <a:t>for HE:Trigger-MU-RTS</a:t>
            </a:r>
            <a:r>
              <a:rPr lang="zh-CN" altLang="en-US">
                <a:solidFill>
                  <a:schemeClr val="tx1"/>
                </a:solidFill>
              </a:rPr>
              <a:t>，</a:t>
            </a:r>
            <a:r>
              <a:rPr lang="en-US" altLang="zh-CN">
                <a:solidFill>
                  <a:schemeClr val="tx1"/>
                </a:solidFill>
              </a:rPr>
              <a:t>RTS &amp; CTS</a:t>
            </a:r>
            <a:endParaRPr lang="en-US" altLang="zh-CN">
              <a:solidFill>
                <a:schemeClr val="tx1"/>
              </a:solidFill>
            </a:endParaRPr>
          </a:p>
          <a:p>
            <a:pPr marL="742950" lvl="1" indent="-285750" algn="l">
              <a:buFont typeface="Arial" panose="020B0604020202020204" pitchFamily="34" charset="0"/>
              <a:buChar char="•"/>
            </a:pPr>
            <a:endParaRPr lang="en-US" altLang="zh-CN">
              <a:solidFill>
                <a:schemeClr val="tx1"/>
              </a:solidFill>
            </a:endParaRPr>
          </a:p>
        </p:txBody>
      </p:sp>
      <p:graphicFrame>
        <p:nvGraphicFramePr>
          <p:cNvPr id="7" name="对象 6"/>
          <p:cNvGraphicFramePr/>
          <p:nvPr/>
        </p:nvGraphicFramePr>
        <p:xfrm>
          <a:off x="2588895" y="2588895"/>
          <a:ext cx="6768465" cy="1598295"/>
        </p:xfrm>
        <a:graphic>
          <a:graphicData uri="http://schemas.openxmlformats.org/presentationml/2006/ole">
            <mc:AlternateContent xmlns:mc="http://schemas.openxmlformats.org/markup-compatibility/2006">
              <mc:Choice xmlns:v="urn:schemas-microsoft-com:vml" Requires="v">
                <p:oleObj spid="_x0000_s8" name="" r:id="rId1" imgW="10106025" imgH="2476500" progId="Paint.Picture">
                  <p:embed/>
                </p:oleObj>
              </mc:Choice>
              <mc:Fallback>
                <p:oleObj name="" r:id="rId1" imgW="10106025" imgH="2476500" progId="Paint.Picture">
                  <p:embed/>
                  <p:pic>
                    <p:nvPicPr>
                      <p:cNvPr id="0" name="图片 7"/>
                      <p:cNvPicPr/>
                      <p:nvPr/>
                    </p:nvPicPr>
                    <p:blipFill>
                      <a:blip r:embed="rId2"/>
                      <a:stretch>
                        <a:fillRect/>
                      </a:stretch>
                    </p:blipFill>
                    <p:spPr>
                      <a:xfrm>
                        <a:off x="2588895" y="2588895"/>
                        <a:ext cx="6768465" cy="159829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2589530" y="4526280"/>
            <a:ext cx="6768465" cy="1785620"/>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a:t>
            </a:r>
            <a:r>
              <a:rPr lang="en-US" altLang="zh-CN">
                <a:sym typeface="+mn-ea"/>
              </a:rPr>
              <a:t>HT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9801225" cy="3692525"/>
          </a:xfrm>
          <a:prstGeom prst="rect">
            <a:avLst/>
          </a:prstGeom>
          <a:noFill/>
        </p:spPr>
        <p:txBody>
          <a:bodyPr wrap="square" rtlCol="0">
            <a:spAutoFit/>
          </a:bodyPr>
          <a:p>
            <a:pPr lvl="0" indent="0" algn="l">
              <a:buFont typeface="Arial" panose="020B0604020202020204" pitchFamily="34" charset="0"/>
              <a:buNone/>
            </a:pPr>
            <a:r>
              <a:rPr>
                <a:solidFill>
                  <a:schemeClr val="tx1"/>
                </a:solidFill>
              </a:rPr>
              <a:t>Dual CTS protection procedure</a:t>
            </a:r>
            <a:r>
              <a:rPr lang="zh-CN">
                <a:solidFill>
                  <a:schemeClr val="tx1"/>
                </a:solidFill>
              </a:rPr>
              <a:t>：</a:t>
            </a:r>
            <a:endParaRPr lang="zh-CN" altLang="en-US">
              <a:solidFill>
                <a:schemeClr val="tx1"/>
              </a:solidFill>
            </a:endParaRPr>
          </a:p>
          <a:p>
            <a:pPr lvl="0" indent="0" algn="l">
              <a:buFont typeface="Arial" panose="020B0604020202020204" pitchFamily="34" charset="0"/>
              <a:buNone/>
            </a:pPr>
            <a:endParaRPr lang="zh-CN" altLang="en-US">
              <a:solidFill>
                <a:schemeClr val="tx1"/>
              </a:solidFill>
            </a:endParaRPr>
          </a:p>
          <a:p>
            <a:pPr marL="285750" lvl="0" indent="-285750" algn="l">
              <a:buFont typeface="Arial" panose="020B0604020202020204" pitchFamily="34" charset="0"/>
              <a:buChar char="•"/>
            </a:pPr>
            <a:r>
              <a:rPr lang="en-US">
                <a:solidFill>
                  <a:schemeClr val="tx1"/>
                </a:solidFill>
              </a:rPr>
              <a:t>according ot 802.11-2020</a:t>
            </a:r>
            <a:r>
              <a:rPr lang="zh-CN" altLang="en-US">
                <a:solidFill>
                  <a:schemeClr val="tx1"/>
                </a:solidFill>
              </a:rPr>
              <a:t>：</a:t>
            </a:r>
            <a:r>
              <a:rPr>
                <a:solidFill>
                  <a:schemeClr val="tx1"/>
                </a:solidFill>
              </a:rPr>
              <a:t>The dual CTS mechanism is obsolete. Support for this mechanism might be removed in a later revision of the</a:t>
            </a:r>
            <a:r>
              <a:rPr lang="en-US">
                <a:solidFill>
                  <a:schemeClr val="tx1"/>
                </a:solidFill>
              </a:rPr>
              <a:t> </a:t>
            </a:r>
            <a:r>
              <a:rPr>
                <a:solidFill>
                  <a:schemeClr val="tx1"/>
                </a:solidFill>
              </a:rPr>
              <a:t>standard</a:t>
            </a:r>
            <a:r>
              <a:rPr lang="zh-CN" altLang="en-US">
                <a:solidFill>
                  <a:schemeClr val="tx1"/>
                </a:solidFill>
              </a:rPr>
              <a:t>；</a:t>
            </a:r>
            <a:endParaRPr lang="zh-CN" altLang="en-US">
              <a:solidFill>
                <a:schemeClr val="tx1"/>
              </a:solidFill>
            </a:endParaRPr>
          </a:p>
          <a:p>
            <a:pPr marL="285750" lvl="0" indent="-285750" algn="l">
              <a:buFont typeface="Arial" panose="020B0604020202020204" pitchFamily="34" charset="0"/>
              <a:buChar char="•"/>
            </a:pPr>
            <a:r>
              <a:rPr>
                <a:solidFill>
                  <a:schemeClr val="tx1"/>
                </a:solidFill>
              </a:rPr>
              <a:t>A VHT STA shall not transmit VHT PPDUs in a TXOP protected by dual CTS protection.</a:t>
            </a:r>
            <a:endParaRPr>
              <a:solidFill>
                <a:schemeClr val="tx1"/>
              </a:solidFill>
            </a:endParaRPr>
          </a:p>
          <a:p>
            <a:pPr marL="285750" lvl="0" indent="-285750" algn="l">
              <a:buFont typeface="Arial" panose="020B0604020202020204" pitchFamily="34" charset="0"/>
              <a:buChar char="•"/>
            </a:pPr>
            <a:r>
              <a:rPr>
                <a:solidFill>
                  <a:schemeClr val="tx1"/>
                </a:solidFill>
              </a:rPr>
              <a:t>A VHT AP shall not transmit an HT Operation element with the Dual CTS Protection field set to 1</a:t>
            </a:r>
            <a:r>
              <a:rPr lang="en-US" altLang="zh-CN">
                <a:solidFill>
                  <a:schemeClr val="tx1"/>
                </a:solidFill>
              </a:rPr>
              <a:t>;</a:t>
            </a:r>
            <a:endParaRPr lang="en-US" altLang="zh-CN">
              <a:solidFill>
                <a:schemeClr val="tx1"/>
              </a:solidFill>
            </a:endParaRPr>
          </a:p>
          <a:p>
            <a:pPr marL="285750" lvl="0" indent="-285750" algn="l">
              <a:buFont typeface="Arial" panose="020B0604020202020204" pitchFamily="34" charset="0"/>
              <a:buChar char="•"/>
            </a:pPr>
            <a:r>
              <a:rPr lang="zh-CN" altLang="en-US">
                <a:solidFill>
                  <a:schemeClr val="tx1"/>
                </a:solidFill>
              </a:rPr>
              <a:t>简单来说</a:t>
            </a:r>
            <a:r>
              <a:rPr lang="en-US" altLang="zh-CN">
                <a:solidFill>
                  <a:schemeClr val="tx1"/>
                </a:solidFill>
              </a:rPr>
              <a:t>HT</a:t>
            </a:r>
            <a:r>
              <a:rPr lang="zh-CN" altLang="en-US">
                <a:solidFill>
                  <a:schemeClr val="tx1"/>
                </a:solidFill>
              </a:rPr>
              <a:t>模式下，</a:t>
            </a:r>
            <a:r>
              <a:rPr lang="en-US" altLang="zh-CN">
                <a:solidFill>
                  <a:schemeClr val="tx1"/>
                </a:solidFill>
              </a:rPr>
              <a:t>dual CTS</a:t>
            </a:r>
            <a:r>
              <a:rPr lang="zh-CN" altLang="en-US">
                <a:solidFill>
                  <a:schemeClr val="tx1"/>
                </a:solidFill>
              </a:rPr>
              <a:t>就是用来获取整个</a:t>
            </a:r>
            <a:r>
              <a:rPr lang="en-US" altLang="zh-CN">
                <a:solidFill>
                  <a:schemeClr val="tx1"/>
                </a:solidFill>
              </a:rPr>
              <a:t>40M</a:t>
            </a:r>
            <a:r>
              <a:rPr lang="zh-CN" altLang="en-US">
                <a:solidFill>
                  <a:schemeClr val="tx1"/>
                </a:solidFill>
              </a:rPr>
              <a:t>带宽用的，</a:t>
            </a:r>
            <a:r>
              <a:rPr lang="en-US" altLang="zh-CN">
                <a:solidFill>
                  <a:schemeClr val="tx1"/>
                </a:solidFill>
              </a:rPr>
              <a:t>primary 20M</a:t>
            </a:r>
            <a:r>
              <a:rPr lang="zh-CN" altLang="en-US">
                <a:solidFill>
                  <a:schemeClr val="tx1"/>
                </a:solidFill>
              </a:rPr>
              <a:t>和</a:t>
            </a:r>
            <a:r>
              <a:rPr lang="en-US" altLang="zh-CN">
                <a:solidFill>
                  <a:schemeClr val="tx1"/>
                </a:solidFill>
              </a:rPr>
              <a:t>secondary 20M</a:t>
            </a:r>
            <a:r>
              <a:rPr lang="zh-CN" altLang="en-US">
                <a:solidFill>
                  <a:schemeClr val="tx1"/>
                </a:solidFill>
              </a:rPr>
              <a:t>带宽都需要用</a:t>
            </a:r>
            <a:r>
              <a:rPr lang="en-US" altLang="zh-CN">
                <a:solidFill>
                  <a:schemeClr val="tx1"/>
                </a:solidFill>
              </a:rPr>
              <a:t>RTS/CTS</a:t>
            </a:r>
            <a:r>
              <a:rPr lang="zh-CN" altLang="en-US">
                <a:solidFill>
                  <a:schemeClr val="tx1"/>
                </a:solidFill>
              </a:rPr>
              <a:t>占住带宽。</a:t>
            </a:r>
            <a:endParaRPr lang="en-US" altLang="zh-CN">
              <a:solidFill>
                <a:schemeClr val="tx1"/>
              </a:solidFill>
            </a:endParaRPr>
          </a:p>
          <a:p>
            <a:pPr marL="285750" lvl="0" indent="-285750" algn="l">
              <a:buFont typeface="Arial" panose="020B0604020202020204" pitchFamily="34" charset="0"/>
              <a:buChar char="•"/>
            </a:pPr>
            <a:endParaRPr lang="en-US" altLang="zh-CN">
              <a:solidFill>
                <a:schemeClr val="tx1"/>
              </a:solidFill>
            </a:endParaRPr>
          </a:p>
          <a:p>
            <a:pPr lvl="0" indent="0" algn="l">
              <a:buFont typeface="Arial" panose="020B0604020202020204" pitchFamily="34" charset="0"/>
              <a:buNone/>
            </a:pPr>
            <a:r>
              <a:rPr lang="en-US" altLang="zh-CN">
                <a:solidFill>
                  <a:srgbClr val="FF0000"/>
                </a:solidFill>
              </a:rPr>
              <a:t>note:</a:t>
            </a:r>
            <a:endParaRPr lang="en-US" altLang="zh-CN">
              <a:solidFill>
                <a:schemeClr val="tx1"/>
              </a:solidFill>
            </a:endParaRPr>
          </a:p>
          <a:p>
            <a:pPr lvl="0" indent="0" algn="l">
              <a:buFont typeface="Arial" panose="020B0604020202020204" pitchFamily="34" charset="0"/>
              <a:buNone/>
            </a:pPr>
            <a:r>
              <a:rPr lang="zh-CN" altLang="en-US">
                <a:solidFill>
                  <a:schemeClr val="tx1"/>
                </a:solidFill>
              </a:rPr>
              <a:t>个人理解升到到</a:t>
            </a:r>
            <a:r>
              <a:rPr lang="en-US" altLang="zh-CN">
                <a:solidFill>
                  <a:schemeClr val="tx1"/>
                </a:solidFill>
              </a:rPr>
              <a:t>VHT</a:t>
            </a:r>
            <a:r>
              <a:rPr lang="zh-CN" altLang="en-US">
                <a:solidFill>
                  <a:schemeClr val="tx1"/>
                </a:solidFill>
              </a:rPr>
              <a:t>以后的协议，不需要在使用</a:t>
            </a:r>
            <a:r>
              <a:rPr lang="en-US" altLang="zh-CN">
                <a:solidFill>
                  <a:schemeClr val="tx1"/>
                </a:solidFill>
              </a:rPr>
              <a:t>dual CTS protection procedure</a:t>
            </a:r>
            <a:r>
              <a:rPr lang="zh-CN" altLang="en-US">
                <a:solidFill>
                  <a:schemeClr val="tx1"/>
                </a:solidFill>
              </a:rPr>
              <a:t>了直接使用下面的</a:t>
            </a:r>
            <a:r>
              <a:rPr lang="en-US" altLang="zh-CN">
                <a:solidFill>
                  <a:schemeClr val="tx1"/>
                </a:solidFill>
              </a:rPr>
              <a:t>VHT RTS/CTS procedure</a:t>
            </a:r>
            <a:r>
              <a:rPr lang="zh-CN" altLang="en-US">
                <a:solidFill>
                  <a:schemeClr val="tx1"/>
                </a:solidFill>
              </a:rPr>
              <a:t>。</a:t>
            </a:r>
            <a:endParaRPr lang="zh-CN" altLang="en-US">
              <a:solidFill>
                <a:schemeClr val="tx1"/>
              </a:solidFill>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a:t>
            </a:r>
            <a:r>
              <a:rPr lang="en-US" altLang="zh-CN">
                <a:sym typeface="+mn-ea"/>
              </a:rPr>
              <a:t>VHT/HE</a:t>
            </a:r>
            <a:endParaRPr lang="en-US" altLang="zh-CN">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08330" y="1490345"/>
            <a:ext cx="9801225" cy="5354320"/>
          </a:xfrm>
          <a:prstGeom prst="rect">
            <a:avLst/>
          </a:prstGeom>
          <a:noFill/>
        </p:spPr>
        <p:txBody>
          <a:bodyPr wrap="square" rtlCol="0">
            <a:spAutoFit/>
          </a:bodyPr>
          <a:p>
            <a:pPr lvl="0" indent="0" algn="l">
              <a:buFont typeface="Arial" panose="020B0604020202020204" pitchFamily="34" charset="0"/>
              <a:buNone/>
            </a:pPr>
            <a:r>
              <a:rPr lang="en-US" altLang="zh-CN">
                <a:solidFill>
                  <a:schemeClr val="tx1"/>
                </a:solidFill>
              </a:rPr>
              <a:t>AP/STA</a:t>
            </a:r>
            <a:r>
              <a:rPr lang="zh-CN" altLang="en-US">
                <a:solidFill>
                  <a:schemeClr val="tx1"/>
                </a:solidFill>
              </a:rPr>
              <a:t>依据自身带宽配置通过</a:t>
            </a:r>
            <a:r>
              <a:rPr lang="en-US" altLang="zh-CN">
                <a:solidFill>
                  <a:schemeClr val="tx1"/>
                </a:solidFill>
              </a:rPr>
              <a:t>Beacon</a:t>
            </a:r>
            <a:r>
              <a:rPr lang="zh-CN" altLang="en-US">
                <a:solidFill>
                  <a:schemeClr val="tx1"/>
                </a:solidFill>
              </a:rPr>
              <a:t>，</a:t>
            </a:r>
            <a:r>
              <a:rPr lang="en-US" altLang="zh-CN">
                <a:solidFill>
                  <a:schemeClr val="tx1"/>
                </a:solidFill>
              </a:rPr>
              <a:t> Association</a:t>
            </a:r>
            <a:r>
              <a:rPr lang="zh-CN" altLang="en-US">
                <a:solidFill>
                  <a:schemeClr val="tx1"/>
                </a:solidFill>
              </a:rPr>
              <a:t>等流程交互了各自的带宽配置以及相关能力</a:t>
            </a:r>
            <a:r>
              <a:rPr lang="zh-CN">
                <a:solidFill>
                  <a:schemeClr val="tx1"/>
                </a:solidFill>
              </a:rPr>
              <a:t>。传统的</a:t>
            </a:r>
            <a:r>
              <a:rPr lang="en-US" altLang="zh-CN">
                <a:solidFill>
                  <a:schemeClr val="tx1"/>
                </a:solidFill>
              </a:rPr>
              <a:t>802.11</a:t>
            </a:r>
            <a:r>
              <a:rPr lang="zh-CN" altLang="en-US">
                <a:solidFill>
                  <a:schemeClr val="tx1"/>
                </a:solidFill>
              </a:rPr>
              <a:t>协议中</a:t>
            </a:r>
            <a:r>
              <a:rPr lang="en-US" altLang="zh-CN">
                <a:solidFill>
                  <a:schemeClr val="tx1"/>
                </a:solidFill>
              </a:rPr>
              <a:t>RTS/CTS</a:t>
            </a:r>
            <a:r>
              <a:rPr lang="zh-CN" altLang="en-US">
                <a:solidFill>
                  <a:schemeClr val="tx1"/>
                </a:solidFill>
              </a:rPr>
              <a:t>机制</a:t>
            </a:r>
            <a:r>
              <a:rPr lang="en-US" altLang="zh-CN">
                <a:solidFill>
                  <a:schemeClr val="tx1"/>
                </a:solidFill>
              </a:rPr>
              <a:t>(</a:t>
            </a:r>
            <a:r>
              <a:rPr lang="zh-CN" altLang="en-US">
                <a:solidFill>
                  <a:schemeClr val="tx1"/>
                </a:solidFill>
              </a:rPr>
              <a:t>只在</a:t>
            </a:r>
            <a:r>
              <a:rPr lang="en-US" altLang="zh-CN">
                <a:solidFill>
                  <a:schemeClr val="tx1"/>
                </a:solidFill>
              </a:rPr>
              <a:t>primary channel</a:t>
            </a:r>
            <a:r>
              <a:rPr lang="zh-CN" altLang="en-US">
                <a:solidFill>
                  <a:schemeClr val="tx1"/>
                </a:solidFill>
              </a:rPr>
              <a:t>上收发</a:t>
            </a:r>
            <a:r>
              <a:rPr lang="en-US" altLang="zh-CN">
                <a:solidFill>
                  <a:schemeClr val="tx1"/>
                </a:solidFill>
              </a:rPr>
              <a:t>)</a:t>
            </a:r>
            <a:r>
              <a:rPr lang="zh-CN" altLang="en-US">
                <a:solidFill>
                  <a:schemeClr val="tx1"/>
                </a:solidFill>
              </a:rPr>
              <a:t>用于处理隐藏终端的问题，在</a:t>
            </a:r>
            <a:r>
              <a:rPr lang="en-US" altLang="zh-CN">
                <a:solidFill>
                  <a:schemeClr val="tx1"/>
                </a:solidFill>
              </a:rPr>
              <a:t>VHT</a:t>
            </a:r>
            <a:r>
              <a:rPr lang="zh-CN" altLang="en-US">
                <a:solidFill>
                  <a:schemeClr val="tx1"/>
                </a:solidFill>
              </a:rPr>
              <a:t>模式以后，可以借用</a:t>
            </a:r>
            <a:r>
              <a:rPr lang="en-US" altLang="zh-CN">
                <a:solidFill>
                  <a:schemeClr val="tx1"/>
                </a:solidFill>
              </a:rPr>
              <a:t>RTS/CTS</a:t>
            </a:r>
            <a:r>
              <a:rPr lang="zh-CN" altLang="en-US">
                <a:solidFill>
                  <a:schemeClr val="tx1"/>
                </a:solidFill>
              </a:rPr>
              <a:t>机制处理动态的信道分配，这个过程称为带宽获取。</a:t>
            </a:r>
            <a:endParaRPr lang="zh-CN" altLang="en-US">
              <a:solidFill>
                <a:schemeClr val="tx1"/>
              </a:solidFill>
            </a:endParaRPr>
          </a:p>
          <a:p>
            <a:pPr lvl="0" indent="0" algn="l">
              <a:buFont typeface="Arial" panose="020B0604020202020204" pitchFamily="34" charset="0"/>
              <a:buNone/>
            </a:pPr>
            <a:endParaRPr lang="zh-CN" altLang="en-US">
              <a:solidFill>
                <a:schemeClr val="tx1"/>
              </a:solidFill>
            </a:endParaRPr>
          </a:p>
          <a:p>
            <a:pPr lvl="0" indent="0" algn="l">
              <a:buFont typeface="Arial" panose="020B0604020202020204" pitchFamily="34" charset="0"/>
              <a:buNone/>
            </a:pPr>
            <a:r>
              <a:rPr lang="zh-CN" altLang="en-US">
                <a:solidFill>
                  <a:schemeClr val="tx1"/>
                </a:solidFill>
              </a:rPr>
              <a:t>带宽获取过程有两个重要的概念：</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non-HT duplicated frame：非</a:t>
            </a:r>
            <a:r>
              <a:rPr lang="en-US" altLang="zh-CN">
                <a:solidFill>
                  <a:schemeClr val="tx1"/>
                </a:solidFill>
              </a:rPr>
              <a:t>HT</a:t>
            </a:r>
            <a:r>
              <a:rPr lang="zh-CN" altLang="en-US">
                <a:solidFill>
                  <a:schemeClr val="tx1"/>
                </a:solidFill>
              </a:rPr>
              <a:t>的方式发送</a:t>
            </a:r>
            <a:r>
              <a:rPr lang="en-US" altLang="zh-CN">
                <a:solidFill>
                  <a:schemeClr val="tx1"/>
                </a:solidFill>
              </a:rPr>
              <a:t>(</a:t>
            </a:r>
            <a:r>
              <a:rPr lang="zh-CN" altLang="en-US">
                <a:solidFill>
                  <a:schemeClr val="tx1"/>
                </a:solidFill>
              </a:rPr>
              <a:t>只在</a:t>
            </a:r>
            <a:r>
              <a:rPr lang="en-US" altLang="zh-CN">
                <a:solidFill>
                  <a:schemeClr val="tx1"/>
                </a:solidFill>
              </a:rPr>
              <a:t>primary channel</a:t>
            </a:r>
            <a:r>
              <a:rPr lang="zh-CN" altLang="en-US">
                <a:solidFill>
                  <a:schemeClr val="tx1"/>
                </a:solidFill>
              </a:rPr>
              <a:t>发送</a:t>
            </a:r>
            <a:r>
              <a:rPr lang="en-US" altLang="zh-CN">
                <a:solidFill>
                  <a:schemeClr val="tx1"/>
                </a:solidFill>
              </a:rPr>
              <a:t>)</a:t>
            </a:r>
            <a:r>
              <a:rPr lang="zh-CN" altLang="en-US">
                <a:solidFill>
                  <a:schemeClr val="tx1"/>
                </a:solidFill>
              </a:rPr>
              <a:t>，且被复制多份在除</a:t>
            </a:r>
            <a:r>
              <a:rPr lang="en-US" altLang="zh-CN">
                <a:solidFill>
                  <a:schemeClr val="tx1"/>
                </a:solidFill>
              </a:rPr>
              <a:t>primary channel</a:t>
            </a:r>
            <a:r>
              <a:rPr lang="zh-CN" altLang="en-US">
                <a:solidFill>
                  <a:schemeClr val="tx1"/>
                </a:solidFill>
              </a:rPr>
              <a:t>以外的</a:t>
            </a:r>
            <a:r>
              <a:rPr lang="en-US" altLang="zh-CN">
                <a:solidFill>
                  <a:schemeClr val="tx1"/>
                </a:solidFill>
              </a:rPr>
              <a:t>channel</a:t>
            </a:r>
            <a:r>
              <a:rPr lang="zh-CN" altLang="en-US">
                <a:solidFill>
                  <a:schemeClr val="tx1"/>
                </a:solidFill>
              </a:rPr>
              <a:t>上发送；</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bandwidth signaling transmitter address (TA): indicate the presence of additional signaling related to the bandwidth to be used in subsequent transmission，</a:t>
            </a:r>
            <a:r>
              <a:rPr lang="en-US" altLang="zh-CN">
                <a:solidFill>
                  <a:schemeClr val="tx1"/>
                </a:solidFill>
              </a:rPr>
              <a:t>set by MAC layer with ‘Individual/Group bit’ set to 1;</a:t>
            </a:r>
            <a:endParaRPr lang="en-US" altLang="zh-CN">
              <a:solidFill>
                <a:schemeClr val="tx1"/>
              </a:solidFill>
            </a:endParaRPr>
          </a:p>
          <a:p>
            <a:pPr marL="285750" lvl="0" indent="-285750" algn="l">
              <a:buFont typeface="Arial" panose="020B0604020202020204" pitchFamily="34" charset="0"/>
              <a:buChar char="•"/>
            </a:pPr>
            <a:endParaRPr lang="en-US" altLang="zh-CN">
              <a:solidFill>
                <a:schemeClr val="tx1"/>
              </a:solidFill>
            </a:endParaRPr>
          </a:p>
          <a:p>
            <a:pPr lvl="0" indent="0" algn="l">
              <a:buFont typeface="Arial" panose="020B0604020202020204" pitchFamily="34" charset="0"/>
              <a:buNone/>
            </a:pPr>
            <a:r>
              <a:rPr lang="en-US" altLang="zh-CN">
                <a:solidFill>
                  <a:schemeClr val="tx1"/>
                </a:solidFill>
              </a:rPr>
              <a:t>note:</a:t>
            </a:r>
            <a:endParaRPr lang="en-US" altLang="zh-CN">
              <a:solidFill>
                <a:schemeClr val="tx1"/>
              </a:solidFill>
            </a:endParaRPr>
          </a:p>
          <a:p>
            <a:pPr lvl="0" indent="0" algn="l">
              <a:buFont typeface="Arial" panose="020B0604020202020204" pitchFamily="34" charset="0"/>
              <a:buNone/>
            </a:pPr>
            <a:r>
              <a:rPr lang="en-US" altLang="zh-CN">
                <a:solidFill>
                  <a:schemeClr val="tx1"/>
                </a:solidFill>
              </a:rPr>
              <a:t>For the purposes of comparison in this standard(802.11), the MAC address is encoded as 6 octets, taken to represent an unsigned integer.The first octet of the MAC address shall be used as the most significant octet. This results in a sequence of 48 bits represented such that </a:t>
            </a:r>
            <a:r>
              <a:rPr lang="en-US" altLang="zh-CN">
                <a:solidFill>
                  <a:srgbClr val="FF0000"/>
                </a:solidFill>
              </a:rPr>
              <a:t>bit 0 is the first transmitted bit (Individual/Group bit) </a:t>
            </a:r>
            <a:r>
              <a:rPr lang="en-US" altLang="zh-CN">
                <a:solidFill>
                  <a:schemeClr val="tx1"/>
                </a:solidFill>
              </a:rPr>
              <a:t>and bit 47 is the last transmitted bit.</a:t>
            </a:r>
            <a:endParaRPr lang="en-US" altLang="zh-CN">
              <a:solidFill>
                <a:schemeClr val="tx1"/>
              </a:solidFill>
            </a:endParaRPr>
          </a:p>
          <a:p>
            <a:pPr lvl="0" indent="0" algn="l">
              <a:buFont typeface="Arial" panose="020B0604020202020204" pitchFamily="34" charset="0"/>
              <a:buNone/>
            </a:pPr>
            <a:endParaRPr lang="en-US" altLang="zh-CN">
              <a:solidFill>
                <a:schemeClr val="tx1"/>
              </a:solidFill>
            </a:endParaRPr>
          </a:p>
          <a:p>
            <a:pPr lvl="0" indent="0" algn="l">
              <a:buFont typeface="Arial" panose="020B0604020202020204" pitchFamily="34" charset="0"/>
              <a:buNone/>
            </a:pPr>
            <a:r>
              <a:rPr lang="en-US" altLang="zh-CN">
                <a:solidFill>
                  <a:schemeClr val="tx1"/>
                </a:solidFill>
              </a:rPr>
              <a:t>When the CTS frame is a response to an RTS frame, the RA field of the CTS frame is set to the address from the TA field of the RTS frame with the Individual/Group bit set to 0.</a:t>
            </a:r>
            <a:endParaRPr lang="en-US" altLang="zh-CN">
              <a:solidFill>
                <a:schemeClr val="tx1"/>
              </a:solidFill>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----VHT/HT </a:t>
            </a:r>
            <a:r>
              <a:rPr lang="en-US" altLang="zh-CN">
                <a:sym typeface="+mn-ea"/>
              </a:rPr>
              <a:t>RTS/CTS</a:t>
            </a:r>
            <a:r>
              <a:rPr lang="zh-CN" altLang="en-US">
                <a:sym typeface="+mn-ea"/>
              </a:rPr>
              <a:t>（</a:t>
            </a:r>
            <a:r>
              <a:rPr lang="en-US" altLang="zh-CN">
                <a:sym typeface="+mn-ea"/>
              </a:rPr>
              <a:t>part1</a:t>
            </a:r>
            <a:r>
              <a:rPr lang="zh-CN" altLang="en-US">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685" y="1313815"/>
            <a:ext cx="10795635" cy="5354320"/>
          </a:xfrm>
          <a:prstGeom prst="rect">
            <a:avLst/>
          </a:prstGeom>
          <a:noFill/>
        </p:spPr>
        <p:txBody>
          <a:bodyPr wrap="square" rtlCol="0">
            <a:spAutoFit/>
          </a:bodyPr>
          <a:p>
            <a:pPr algn="l"/>
            <a:r>
              <a:rPr lang="en-US" altLang="zh-CN"/>
              <a:t>RTS TXVECTOR </a:t>
            </a:r>
            <a:r>
              <a:rPr lang="zh-CN" altLang="en-US"/>
              <a:t>由发送端的</a:t>
            </a:r>
            <a:r>
              <a:rPr lang="en-US" altLang="zh-CN"/>
              <a:t>MAC</a:t>
            </a:r>
            <a:r>
              <a:rPr lang="zh-CN" altLang="en-US"/>
              <a:t>层提供给发送端的</a:t>
            </a:r>
            <a:r>
              <a:rPr lang="en-US" altLang="zh-CN"/>
              <a:t>PHY</a:t>
            </a:r>
            <a:r>
              <a:rPr lang="zh-CN" altLang="en-US"/>
              <a:t>层，包含三个相关参数：</a:t>
            </a:r>
            <a:endParaRPr lang="en-US" altLang="zh-CN"/>
          </a:p>
          <a:p>
            <a:pPr marL="285750" indent="-285750" algn="l">
              <a:buFont typeface="Arial" panose="020B0604020202020204" pitchFamily="34" charset="0"/>
              <a:buChar char="•"/>
            </a:pPr>
            <a:r>
              <a:rPr lang="en-US" altLang="zh-CN">
                <a:sym typeface="+mn-ea"/>
              </a:rPr>
              <a:t>CH_BANDWIDTH = </a:t>
            </a:r>
            <a:r>
              <a:rPr lang="zh-CN" altLang="en-US">
                <a:sym typeface="+mn-ea"/>
              </a:rPr>
              <a:t>实际尝试获取的带宽</a:t>
            </a:r>
            <a:endParaRPr lang="en-US" altLang="zh-CN"/>
          </a:p>
          <a:p>
            <a:pPr marL="285750" indent="-285750" algn="l">
              <a:buFont typeface="Arial" panose="020B0604020202020204" pitchFamily="34" charset="0"/>
              <a:buChar char="•"/>
            </a:pPr>
            <a:r>
              <a:rPr lang="en-US" altLang="zh-CN"/>
              <a:t>CH_BANDWIDTH_IN_NON_HT = CH_BANDWIDTH</a:t>
            </a:r>
            <a:endParaRPr lang="en-US" altLang="zh-CN"/>
          </a:p>
          <a:p>
            <a:pPr marL="285750" indent="-285750" algn="l">
              <a:buFont typeface="Arial" panose="020B0604020202020204" pitchFamily="34" charset="0"/>
              <a:buChar char="•"/>
            </a:pPr>
            <a:r>
              <a:rPr lang="en-US" altLang="zh-CN"/>
              <a:t>DYN_BANDWIDTH_IN_NON_HT = dynamic or static</a:t>
            </a:r>
            <a:endParaRPr lang="en-US" altLang="zh-CN"/>
          </a:p>
          <a:p>
            <a:pPr marL="285750" indent="-285750" algn="l">
              <a:buFont typeface="Arial" panose="020B0604020202020204" pitchFamily="34" charset="0"/>
              <a:buChar char="•"/>
            </a:pPr>
            <a:endParaRPr lang="en-US" altLang="zh-CN"/>
          </a:p>
          <a:p>
            <a:pPr algn="l"/>
            <a:r>
              <a:rPr lang="en-US" altLang="zh-CN">
                <a:sym typeface="+mn-ea"/>
              </a:rPr>
              <a:t>CTS TXVECTOR</a:t>
            </a:r>
            <a:r>
              <a:rPr lang="zh-CN" altLang="en-US">
                <a:sym typeface="+mn-ea"/>
              </a:rPr>
              <a:t>由接收端的</a:t>
            </a:r>
            <a:r>
              <a:rPr lang="en-US" altLang="zh-CN">
                <a:sym typeface="+mn-ea"/>
              </a:rPr>
              <a:t>PHY</a:t>
            </a:r>
            <a:r>
              <a:rPr lang="zh-CN" altLang="en-US">
                <a:sym typeface="+mn-ea"/>
              </a:rPr>
              <a:t>通过解码</a:t>
            </a:r>
            <a:r>
              <a:rPr lang="en-US" altLang="zh-CN">
                <a:sym typeface="+mn-ea"/>
              </a:rPr>
              <a:t>PHY</a:t>
            </a:r>
            <a:r>
              <a:rPr lang="zh-CN" altLang="en-US">
                <a:sym typeface="+mn-ea"/>
              </a:rPr>
              <a:t>数据，提供给接收端</a:t>
            </a:r>
            <a:r>
              <a:rPr lang="en-US" altLang="zh-CN">
                <a:sym typeface="+mn-ea"/>
              </a:rPr>
              <a:t>MAC</a:t>
            </a:r>
            <a:r>
              <a:rPr lang="zh-CN" altLang="en-US">
                <a:sym typeface="+mn-ea"/>
              </a:rPr>
              <a:t>层，</a:t>
            </a:r>
            <a:r>
              <a:rPr lang="en-US" altLang="zh-CN">
                <a:sym typeface="+mn-ea"/>
              </a:rPr>
              <a:t> </a:t>
            </a:r>
            <a:r>
              <a:rPr lang="zh-CN" altLang="en-US">
                <a:sym typeface="+mn-ea"/>
              </a:rPr>
              <a:t>同样也包含</a:t>
            </a:r>
            <a:r>
              <a:rPr lang="en-US" altLang="zh-CN">
                <a:sym typeface="+mn-ea"/>
              </a:rPr>
              <a:t>CH_BANDWIDTH</a:t>
            </a:r>
            <a:r>
              <a:rPr lang="zh-CN" altLang="en-US">
                <a:sym typeface="+mn-ea"/>
              </a:rPr>
              <a:t>，</a:t>
            </a:r>
            <a:r>
              <a:rPr lang="en-US" altLang="zh-CN">
                <a:sym typeface="+mn-ea"/>
              </a:rPr>
              <a:t>CH_BANDWIDTH_IN_NON_HT</a:t>
            </a:r>
            <a:r>
              <a:rPr lang="zh-CN" altLang="en-US">
                <a:sym typeface="+mn-ea"/>
              </a:rPr>
              <a:t>以及</a:t>
            </a:r>
            <a:r>
              <a:rPr lang="en-US" altLang="zh-CN">
                <a:sym typeface="+mn-ea"/>
              </a:rPr>
              <a:t>DYN_BANDWIDTH_IN_NON_HT</a:t>
            </a:r>
            <a:r>
              <a:rPr lang="zh-CN" altLang="en-US">
                <a:sym typeface="+mn-ea"/>
              </a:rPr>
              <a:t>三个参数，具体取值及使用过程如下：</a:t>
            </a:r>
            <a:endParaRPr lang="zh-CN" altLang="en-US">
              <a:sym typeface="+mn-ea"/>
            </a:endParaRPr>
          </a:p>
          <a:p>
            <a:pPr marL="285750" indent="-285750" algn="l">
              <a:buFont typeface="Arial" panose="020B0604020202020204" pitchFamily="34" charset="0"/>
              <a:buChar char="•"/>
            </a:pPr>
            <a:r>
              <a:rPr lang="en-US" altLang="zh-CN">
                <a:sym typeface="+mn-ea"/>
              </a:rPr>
              <a:t>DYN_BANDWIDTH_IN_NON_HT =  DYN_BANDWIDTH_IN_NON_HT from RTS</a:t>
            </a:r>
            <a:endParaRPr lang="en-US" altLang="zh-CN">
              <a:sym typeface="+mn-ea"/>
            </a:endParaRPr>
          </a:p>
          <a:p>
            <a:pPr marL="285750" indent="-285750" algn="l">
              <a:buFont typeface="Arial" panose="020B0604020202020204" pitchFamily="34" charset="0"/>
              <a:buChar char="•"/>
            </a:pPr>
            <a:r>
              <a:rPr lang="en-US" altLang="zh-CN">
                <a:sym typeface="+mn-ea"/>
              </a:rPr>
              <a:t>if DYN_BANDWIDTH_IN_NON_HT = static</a:t>
            </a:r>
            <a:endParaRPr lang="en-US" altLang="zh-CN">
              <a:sym typeface="+mn-ea"/>
            </a:endParaRPr>
          </a:p>
          <a:p>
            <a:pPr marL="742950" lvl="1" indent="-285750" algn="l">
              <a:buFont typeface="Arial" panose="020B0604020202020204" pitchFamily="34" charset="0"/>
              <a:buChar char="•"/>
            </a:pPr>
            <a:r>
              <a:rPr lang="en-US" altLang="zh-CN">
                <a:sym typeface="+mn-ea"/>
              </a:rPr>
              <a:t>if all secondary channels indicated by </a:t>
            </a:r>
            <a:r>
              <a:rPr lang="en-US" altLang="zh-CN">
                <a:sym typeface="+mn-ea"/>
              </a:rPr>
              <a:t>CH_BANDWIDTH from RTS are available</a:t>
            </a:r>
            <a:endParaRPr lang="en-US" altLang="zh-CN">
              <a:sym typeface="+mn-ea"/>
            </a:endParaRPr>
          </a:p>
          <a:p>
            <a:pPr marL="1200150" lvl="2" indent="-285750" algn="l">
              <a:buFont typeface="Arial" panose="020B0604020202020204" pitchFamily="34" charset="0"/>
              <a:buChar char="•"/>
            </a:pPr>
            <a:r>
              <a:rPr lang="en-US" altLang="zh-CN">
                <a:sym typeface="+mn-ea"/>
              </a:rPr>
              <a:t>CH_BANDWIDTH=CH_BANDWIDTH_IN_NON_HT=</a:t>
            </a:r>
            <a:r>
              <a:rPr lang="en-US" altLang="zh-CN">
                <a:sym typeface="+mn-ea"/>
              </a:rPr>
              <a:t>CH_BANDWIDTH_from_RTS</a:t>
            </a:r>
            <a:endParaRPr lang="en-US" altLang="zh-CN">
              <a:sym typeface="+mn-ea"/>
            </a:endParaRPr>
          </a:p>
          <a:p>
            <a:pPr marL="742950" lvl="1" indent="-285750" algn="l">
              <a:buFont typeface="Arial" panose="020B0604020202020204" pitchFamily="34" charset="0"/>
              <a:buChar char="•"/>
            </a:pPr>
            <a:r>
              <a:rPr lang="en-US" altLang="zh-CN">
                <a:sym typeface="+mn-ea"/>
              </a:rPr>
              <a:t>else ‘shall not respond with a CTS frame’</a:t>
            </a:r>
            <a:endParaRPr lang="en-US" altLang="zh-CN">
              <a:sym typeface="+mn-ea"/>
            </a:endParaRPr>
          </a:p>
          <a:p>
            <a:pPr marL="285750" indent="-285750" algn="l">
              <a:buFont typeface="Arial" panose="020B0604020202020204" pitchFamily="34" charset="0"/>
              <a:buChar char="•"/>
            </a:pPr>
            <a:r>
              <a:rPr lang="en-US" altLang="zh-CN">
                <a:sym typeface="+mn-ea"/>
              </a:rPr>
              <a:t>if DYN_BANDWIDTH_IN_NON_HT = dynamic</a:t>
            </a:r>
            <a:endParaRPr lang="en-US" altLang="zh-CN">
              <a:sym typeface="+mn-ea"/>
            </a:endParaRPr>
          </a:p>
          <a:p>
            <a:pPr marL="742950" lvl="1" indent="-285750" algn="l">
              <a:buFont typeface="Arial" panose="020B0604020202020204" pitchFamily="34" charset="0"/>
              <a:buChar char="•"/>
            </a:pPr>
            <a:r>
              <a:rPr lang="en-US" altLang="zh-CN">
                <a:sym typeface="+mn-ea"/>
              </a:rPr>
              <a:t>if some secondary channels indicated by CH_BANDWIDTH from RTS are available</a:t>
            </a:r>
            <a:endParaRPr lang="en-US" altLang="zh-CN">
              <a:sym typeface="+mn-ea"/>
            </a:endParaRPr>
          </a:p>
          <a:p>
            <a:pPr marL="1200150" lvl="2" indent="-285750" algn="l">
              <a:buFont typeface="Arial" panose="020B0604020202020204" pitchFamily="34" charset="0"/>
              <a:buChar char="•"/>
            </a:pPr>
            <a:r>
              <a:rPr lang="en-US" altLang="zh-CN">
                <a:sym typeface="+mn-ea"/>
              </a:rPr>
              <a:t>CH_BANDWIDTH=CH_BANDWIDTH_IN_NON_HT=all_availabled_channels</a:t>
            </a:r>
            <a:endParaRPr lang="en-US" altLang="zh-CN">
              <a:sym typeface="+mn-ea"/>
            </a:endParaRPr>
          </a:p>
          <a:p>
            <a:pPr marL="742950" lvl="1" indent="-285750" algn="l">
              <a:buFont typeface="Arial" panose="020B0604020202020204" pitchFamily="34" charset="0"/>
              <a:buChar char="•"/>
            </a:pPr>
            <a:r>
              <a:rPr lang="en-US" altLang="zh-CN">
                <a:sym typeface="+mn-ea"/>
              </a:rPr>
              <a:t>else ‘shall not respond with a CTS frame’</a:t>
            </a:r>
            <a:endParaRPr lang="en-US" altLang="zh-CN">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a:t>
            </a:r>
            <a:r>
              <a:rPr lang="en-US" altLang="zh-CN">
                <a:sym typeface="+mn-ea"/>
              </a:rPr>
              <a:t>VHT/HT </a:t>
            </a:r>
            <a:r>
              <a:rPr lang="en-US" altLang="zh-CN">
                <a:sym typeface="+mn-ea"/>
              </a:rPr>
              <a:t>RTS/CTS</a:t>
            </a:r>
            <a:r>
              <a:rPr lang="zh-CN" altLang="en-US">
                <a:sym typeface="+mn-ea"/>
              </a:rPr>
              <a:t>（</a:t>
            </a:r>
            <a:r>
              <a:rPr lang="en-US" altLang="zh-CN">
                <a:sym typeface="+mn-ea"/>
              </a:rPr>
              <a:t>part2</a:t>
            </a:r>
            <a:r>
              <a:rPr lang="zh-CN" altLang="en-US">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108" name="图片 107"/>
          <p:cNvPicPr/>
          <p:nvPr>
            <p:custDataLst>
              <p:tags r:id="rId1"/>
            </p:custDataLst>
          </p:nvPr>
        </p:nvPicPr>
        <p:blipFill>
          <a:blip r:embed="rId2"/>
          <a:stretch>
            <a:fillRect/>
          </a:stretch>
        </p:blipFill>
        <p:spPr>
          <a:xfrm>
            <a:off x="6529070" y="1490345"/>
            <a:ext cx="4645660" cy="1709420"/>
          </a:xfrm>
          <a:prstGeom prst="rect">
            <a:avLst/>
          </a:prstGeom>
          <a:noFill/>
          <a:ln w="9525">
            <a:noFill/>
          </a:ln>
        </p:spPr>
      </p:pic>
      <p:pic>
        <p:nvPicPr>
          <p:cNvPr id="4" name="图片 3"/>
          <p:cNvPicPr>
            <a:picLocks noChangeAspect="1"/>
          </p:cNvPicPr>
          <p:nvPr/>
        </p:nvPicPr>
        <p:blipFill>
          <a:blip r:embed="rId3"/>
          <a:stretch>
            <a:fillRect/>
          </a:stretch>
        </p:blipFill>
        <p:spPr>
          <a:xfrm>
            <a:off x="495300" y="1313815"/>
            <a:ext cx="5683250" cy="4302760"/>
          </a:xfrm>
          <a:prstGeom prst="rect">
            <a:avLst/>
          </a:prstGeom>
        </p:spPr>
      </p:pic>
      <p:pic>
        <p:nvPicPr>
          <p:cNvPr id="5" name="图片 4"/>
          <p:cNvPicPr>
            <a:picLocks noChangeAspect="1"/>
          </p:cNvPicPr>
          <p:nvPr/>
        </p:nvPicPr>
        <p:blipFill>
          <a:blip r:embed="rId4"/>
          <a:stretch>
            <a:fillRect/>
          </a:stretch>
        </p:blipFill>
        <p:spPr>
          <a:xfrm>
            <a:off x="6529070" y="3376295"/>
            <a:ext cx="4650105" cy="3238500"/>
          </a:xfrm>
          <a:prstGeom prst="rect">
            <a:avLst/>
          </a:prstGeom>
        </p:spPr>
      </p:pic>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a:t>
            </a:r>
            <a:r>
              <a:rPr lang="en-US" altLang="zh-CN">
                <a:sym typeface="+mn-ea"/>
              </a:rPr>
              <a:t>VHT/HT </a:t>
            </a:r>
            <a:r>
              <a:rPr lang="en-US" altLang="zh-CN">
                <a:sym typeface="+mn-ea"/>
              </a:rPr>
              <a:t>RTS/CTS</a:t>
            </a:r>
            <a:r>
              <a:rPr lang="zh-CN" altLang="en-US">
                <a:sym typeface="+mn-ea"/>
              </a:rPr>
              <a:t>（</a:t>
            </a:r>
            <a:r>
              <a:rPr lang="en-US" altLang="zh-CN">
                <a:sym typeface="+mn-ea"/>
              </a:rPr>
              <a:t>part3</a:t>
            </a:r>
            <a:r>
              <a:rPr lang="zh-CN" altLang="en-US">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pic>
        <p:nvPicPr>
          <p:cNvPr id="5" name="图片 4"/>
          <p:cNvPicPr>
            <a:picLocks noChangeAspect="1"/>
          </p:cNvPicPr>
          <p:nvPr/>
        </p:nvPicPr>
        <p:blipFill>
          <a:blip r:embed="rId1"/>
          <a:stretch>
            <a:fillRect/>
          </a:stretch>
        </p:blipFill>
        <p:spPr>
          <a:xfrm>
            <a:off x="6510020" y="2290445"/>
            <a:ext cx="4248150" cy="4286250"/>
          </a:xfrm>
          <a:prstGeom prst="rect">
            <a:avLst/>
          </a:prstGeom>
        </p:spPr>
      </p:pic>
      <p:pic>
        <p:nvPicPr>
          <p:cNvPr id="7" name="图片 6"/>
          <p:cNvPicPr>
            <a:picLocks noChangeAspect="1"/>
          </p:cNvPicPr>
          <p:nvPr/>
        </p:nvPicPr>
        <p:blipFill>
          <a:blip r:embed="rId2"/>
          <a:stretch>
            <a:fillRect/>
          </a:stretch>
        </p:blipFill>
        <p:spPr>
          <a:xfrm>
            <a:off x="1119505" y="2290445"/>
            <a:ext cx="4219575" cy="4314825"/>
          </a:xfrm>
          <a:prstGeom prst="rect">
            <a:avLst/>
          </a:prstGeom>
        </p:spPr>
      </p:pic>
      <p:sp>
        <p:nvSpPr>
          <p:cNvPr id="8" name="文本框 7"/>
          <p:cNvSpPr txBox="1"/>
          <p:nvPr/>
        </p:nvSpPr>
        <p:spPr>
          <a:xfrm>
            <a:off x="704850" y="1490345"/>
            <a:ext cx="6718300" cy="368300"/>
          </a:xfrm>
          <a:prstGeom prst="rect">
            <a:avLst/>
          </a:prstGeom>
          <a:noFill/>
        </p:spPr>
        <p:txBody>
          <a:bodyPr wrap="square" rtlCol="0">
            <a:spAutoFit/>
          </a:bodyPr>
          <a:p>
            <a:r>
              <a:rPr lang="zh-CN" altLang="en-US"/>
              <a:t>下面两个例子用于描述借助</a:t>
            </a:r>
            <a:r>
              <a:rPr lang="en-US" altLang="zh-CN"/>
              <a:t>RTS/CTS</a:t>
            </a:r>
            <a:r>
              <a:rPr lang="zh-CN" altLang="en-US"/>
              <a:t>流程完成带宽获取的过程；</a:t>
            </a:r>
            <a:endParaRPr lang="zh-CN" altLang="en-US"/>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802.11</a:t>
            </a:r>
            <a:r>
              <a:rPr lang="zh-CN" altLang="en-US">
                <a:sym typeface="+mn-ea"/>
              </a:rPr>
              <a:t>带宽获取</a:t>
            </a:r>
            <a:r>
              <a:rPr lang="en-US" altLang="zh-CN"/>
              <a:t>----</a:t>
            </a:r>
            <a:r>
              <a:rPr lang="en-US" altLang="zh-CN">
                <a:sym typeface="+mn-ea"/>
              </a:rPr>
              <a:t>VHT/HT</a:t>
            </a:r>
            <a:r>
              <a:rPr lang="en-US" altLang="zh-CN"/>
              <a:t> </a:t>
            </a:r>
            <a:r>
              <a:rPr lang="en-US" altLang="zh-CN">
                <a:sym typeface="+mn-ea"/>
              </a:rPr>
              <a:t>RTS/CTS</a:t>
            </a:r>
            <a:r>
              <a:rPr lang="zh-CN" altLang="en-US">
                <a:sym typeface="+mn-ea"/>
              </a:rPr>
              <a:t>（</a:t>
            </a:r>
            <a:r>
              <a:rPr lang="en-US" altLang="zh-CN">
                <a:sym typeface="+mn-ea"/>
              </a:rPr>
              <a:t>part4</a:t>
            </a:r>
            <a:r>
              <a:rPr lang="zh-CN" altLang="en-US">
                <a:sym typeface="+mn-ea"/>
              </a:rPr>
              <a:t>）</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8061325" cy="2584450"/>
          </a:xfrm>
          <a:prstGeom prst="rect">
            <a:avLst/>
          </a:prstGeom>
          <a:noFill/>
        </p:spPr>
        <p:txBody>
          <a:bodyPr wrap="square" rtlCol="0">
            <a:spAutoFit/>
          </a:bodyPr>
          <a:p>
            <a:pPr marL="285750" indent="-285750" algn="l">
              <a:buFont typeface="Arial" panose="020B0604020202020204" pitchFamily="34" charset="0"/>
              <a:buChar char="•"/>
            </a:pPr>
            <a:r>
              <a:rPr lang="zh-CN"/>
              <a:t>在发送</a:t>
            </a:r>
            <a:r>
              <a:rPr lang="en-US" altLang="zh-CN"/>
              <a:t>RTS</a:t>
            </a:r>
            <a:r>
              <a:rPr lang="zh-CN" altLang="en-US"/>
              <a:t>前</a:t>
            </a:r>
            <a:r>
              <a:rPr lang="zh-CN"/>
              <a:t>，</a:t>
            </a:r>
            <a:r>
              <a:rPr lang="en-US" altLang="zh-CN"/>
              <a:t> </a:t>
            </a:r>
            <a:r>
              <a:rPr lang="zh-CN" altLang="en-US"/>
              <a:t>发送端依据自身的带宽配置（以及接收端之前反馈的带宽配置情况）和待发送的数据量大小等信息选择需要发送</a:t>
            </a:r>
            <a:r>
              <a:rPr lang="en-US" altLang="zh-CN"/>
              <a:t>RTS</a:t>
            </a:r>
            <a:r>
              <a:rPr lang="zh-CN" altLang="en-US"/>
              <a:t>和</a:t>
            </a:r>
            <a:r>
              <a:rPr lang="en-US" altLang="zh-CN"/>
              <a:t>‘</a:t>
            </a:r>
            <a:r>
              <a:rPr lang="zh-CN" altLang="en-US">
                <a:sym typeface="+mn-ea"/>
              </a:rPr>
              <a:t>non-HT duplicated </a:t>
            </a:r>
            <a:r>
              <a:rPr lang="en-US" altLang="zh-CN">
                <a:sym typeface="+mn-ea"/>
              </a:rPr>
              <a:t>RTS </a:t>
            </a:r>
            <a:r>
              <a:rPr lang="zh-CN" altLang="en-US">
                <a:sym typeface="+mn-ea"/>
              </a:rPr>
              <a:t>frame</a:t>
            </a:r>
            <a:r>
              <a:rPr lang="en-US" altLang="zh-CN"/>
              <a:t>’</a:t>
            </a:r>
            <a:r>
              <a:rPr lang="zh-CN" altLang="en-US"/>
              <a:t>的带宽（这个功能应该是要在</a:t>
            </a:r>
            <a:r>
              <a:rPr lang="en-US" altLang="zh-CN"/>
              <a:t>AP MAC</a:t>
            </a:r>
            <a:r>
              <a:rPr lang="zh-CN" altLang="en-US"/>
              <a:t>软件部分实现）；</a:t>
            </a:r>
            <a:endParaRPr lang="zh-CN" altLang="en-US"/>
          </a:p>
          <a:p>
            <a:pPr marL="285750" indent="-285750" algn="l">
              <a:buFont typeface="Arial" panose="020B0604020202020204" pitchFamily="34" charset="0"/>
              <a:buChar char="•"/>
            </a:pPr>
            <a:r>
              <a:rPr lang="zh-CN" altLang="en-US"/>
              <a:t>接收端收到这些</a:t>
            </a:r>
            <a:r>
              <a:rPr lang="en-US" altLang="zh-CN"/>
              <a:t>RTS</a:t>
            </a:r>
            <a:r>
              <a:rPr lang="zh-CN" altLang="en-US"/>
              <a:t>后，依据</a:t>
            </a:r>
            <a:r>
              <a:rPr lang="en-US" altLang="zh-CN"/>
              <a:t>RXVECTOR</a:t>
            </a:r>
            <a:r>
              <a:rPr lang="zh-CN" altLang="en-US"/>
              <a:t>的参数依据实际带宽配置和干扰情况正确反馈</a:t>
            </a:r>
            <a:r>
              <a:rPr lang="en-US" altLang="zh-CN"/>
              <a:t>CTS</a:t>
            </a:r>
            <a:r>
              <a:rPr lang="zh-CN" altLang="en-US"/>
              <a:t>；</a:t>
            </a:r>
            <a:endParaRPr lang="zh-CN" altLang="en-US"/>
          </a:p>
          <a:p>
            <a:pPr marL="285750" indent="-285750" algn="l">
              <a:buFont typeface="Arial" panose="020B0604020202020204" pitchFamily="34" charset="0"/>
              <a:buChar char="•"/>
            </a:pPr>
            <a:r>
              <a:rPr lang="zh-CN" altLang="en-US">
                <a:sym typeface="+mn-ea"/>
              </a:rPr>
              <a:t>在发送端收到接收端反馈的</a:t>
            </a:r>
            <a:r>
              <a:rPr lang="en-US" altLang="zh-CN">
                <a:sym typeface="+mn-ea"/>
              </a:rPr>
              <a:t>CTS</a:t>
            </a:r>
            <a:r>
              <a:rPr lang="zh-CN" altLang="en-US">
                <a:sym typeface="+mn-ea"/>
              </a:rPr>
              <a:t>后即可确定后续数据流程实际使用的带宽；</a:t>
            </a:r>
            <a:endParaRPr lang="en-US" altLang="zh-CN">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11330305" cy="705485"/>
          </a:xfrm>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Trigger/CTS(part1)</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8061325" cy="1753235"/>
          </a:xfrm>
          <a:prstGeom prst="rect">
            <a:avLst/>
          </a:prstGeom>
          <a:noFill/>
        </p:spPr>
        <p:txBody>
          <a:bodyPr wrap="square" rtlCol="0">
            <a:spAutoFit/>
          </a:bodyPr>
          <a:p>
            <a:pPr marL="285750" indent="-285750" algn="l">
              <a:buFont typeface="Arial" panose="020B0604020202020204" pitchFamily="34" charset="0"/>
              <a:buChar char="•"/>
            </a:pPr>
            <a:r>
              <a:rPr lang="en-US"/>
              <a:t>802.11ax </a:t>
            </a:r>
            <a:r>
              <a:rPr lang="zh-CN" altLang="en-US"/>
              <a:t>中由</a:t>
            </a:r>
            <a:r>
              <a:rPr lang="en-US" altLang="zh-CN"/>
              <a:t>AP</a:t>
            </a:r>
            <a:r>
              <a:rPr lang="zh-CN" altLang="en-US"/>
              <a:t>对带宽进行分配，在每次分配前应该依据</a:t>
            </a:r>
            <a:r>
              <a:rPr lang="en-US" altLang="zh-CN"/>
              <a:t>AP</a:t>
            </a:r>
            <a:r>
              <a:rPr lang="zh-CN" altLang="en-US"/>
              <a:t>自身带宽配置能力以及待调度</a:t>
            </a:r>
            <a:r>
              <a:rPr lang="en-US" altLang="zh-CN"/>
              <a:t>STA</a:t>
            </a:r>
            <a:r>
              <a:rPr lang="zh-CN" altLang="en-US"/>
              <a:t>的带宽配置能力，</a:t>
            </a:r>
            <a:r>
              <a:rPr lang="en-US" altLang="zh-CN"/>
              <a:t> </a:t>
            </a:r>
            <a:r>
              <a:rPr lang="zh-CN" altLang="en-US"/>
              <a:t>使用</a:t>
            </a:r>
            <a:r>
              <a:rPr lang="en-US" altLang="zh-CN"/>
              <a:t>MU-RTS Trigger</a:t>
            </a:r>
            <a:r>
              <a:rPr lang="zh-CN" altLang="en-US"/>
              <a:t>帧对</a:t>
            </a:r>
            <a:r>
              <a:rPr lang="en-US" altLang="zh-CN"/>
              <a:t>HE STA</a:t>
            </a:r>
            <a:r>
              <a:rPr lang="zh-CN" altLang="en-US"/>
              <a:t>进行上下行调度，这个过程中对带宽以及</a:t>
            </a:r>
            <a:r>
              <a:rPr lang="en-US" altLang="zh-CN"/>
              <a:t>RU</a:t>
            </a:r>
            <a:r>
              <a:rPr lang="zh-CN" altLang="en-US"/>
              <a:t>做了分配</a:t>
            </a:r>
            <a:r>
              <a:rPr lang="zh-CN" altLang="en-US">
                <a:sym typeface="+mn-ea"/>
              </a:rPr>
              <a:t>（这个功能应该是要在</a:t>
            </a:r>
            <a:r>
              <a:rPr lang="en-US" altLang="zh-CN">
                <a:sym typeface="+mn-ea"/>
              </a:rPr>
              <a:t>AP MAC</a:t>
            </a:r>
            <a:r>
              <a:rPr lang="zh-CN" altLang="en-US">
                <a:sym typeface="+mn-ea"/>
              </a:rPr>
              <a:t>软件部分实现）</a:t>
            </a:r>
            <a:r>
              <a:rPr lang="zh-CN" altLang="en-US">
                <a:sym typeface="+mn-ea"/>
              </a:rPr>
              <a:t>；</a:t>
            </a:r>
            <a:endParaRPr lang="zh-CN" altLang="en-US">
              <a:sym typeface="+mn-ea"/>
            </a:endParaRPr>
          </a:p>
          <a:p>
            <a:pPr marL="285750" indent="-285750" algn="l">
              <a:buFont typeface="Arial" panose="020B0604020202020204" pitchFamily="34" charset="0"/>
              <a:buChar char="•"/>
            </a:pPr>
            <a:r>
              <a:rPr lang="en-US" altLang="zh-CN">
                <a:sym typeface="+mn-ea"/>
              </a:rPr>
              <a:t>MU-RTS</a:t>
            </a:r>
            <a:r>
              <a:rPr lang="zh-CN" altLang="en-US">
                <a:sym typeface="+mn-ea"/>
              </a:rPr>
              <a:t>是</a:t>
            </a:r>
            <a:r>
              <a:rPr lang="en-US" altLang="zh-CN">
                <a:sym typeface="+mn-ea"/>
              </a:rPr>
              <a:t>trigger</a:t>
            </a:r>
            <a:r>
              <a:rPr lang="zh-CN" altLang="en-US">
                <a:sym typeface="+mn-ea"/>
              </a:rPr>
              <a:t>帧的一种，</a:t>
            </a:r>
            <a:r>
              <a:rPr lang="en-US" altLang="zh-CN">
                <a:sym typeface="+mn-ea"/>
              </a:rPr>
              <a:t>trigger</a:t>
            </a:r>
            <a:r>
              <a:rPr lang="zh-CN" altLang="en-US">
                <a:sym typeface="+mn-ea"/>
              </a:rPr>
              <a:t>帧属于</a:t>
            </a:r>
            <a:r>
              <a:rPr lang="en-US" altLang="zh-CN">
                <a:sym typeface="+mn-ea"/>
              </a:rPr>
              <a:t>control</a:t>
            </a:r>
            <a:r>
              <a:rPr lang="zh-CN" altLang="en-US">
                <a:sym typeface="+mn-ea"/>
              </a:rPr>
              <a:t>帧，</a:t>
            </a:r>
            <a:r>
              <a:rPr lang="en-US" altLang="zh-CN">
                <a:sym typeface="+mn-ea"/>
              </a:rPr>
              <a:t>trigger</a:t>
            </a:r>
            <a:r>
              <a:rPr lang="zh-CN" altLang="en-US">
                <a:sym typeface="+mn-ea"/>
              </a:rPr>
              <a:t>帧</a:t>
            </a:r>
            <a:r>
              <a:rPr lang="en-US" altLang="zh-CN">
                <a:sym typeface="+mn-ea"/>
              </a:rPr>
              <a:t>subtype</a:t>
            </a:r>
            <a:r>
              <a:rPr lang="zh-CN" altLang="en-US">
                <a:sym typeface="+mn-ea"/>
              </a:rPr>
              <a:t>如下：</a:t>
            </a:r>
            <a:endParaRPr lang="en-US" altLang="zh-CN">
              <a:sym typeface="+mn-ea"/>
            </a:endParaRPr>
          </a:p>
          <a:p>
            <a:pPr marL="285750" indent="-285750" algn="l">
              <a:buFont typeface="Arial" panose="020B0604020202020204" pitchFamily="34" charset="0"/>
              <a:buChar char="•"/>
            </a:pPr>
            <a:endParaRPr lang="en-US" altLang="zh-CN"/>
          </a:p>
        </p:txBody>
      </p:sp>
      <p:pic>
        <p:nvPicPr>
          <p:cNvPr id="5" name="图片 4"/>
          <p:cNvPicPr>
            <a:picLocks noChangeAspect="1"/>
          </p:cNvPicPr>
          <p:nvPr/>
        </p:nvPicPr>
        <p:blipFill>
          <a:blip r:embed="rId1"/>
          <a:stretch>
            <a:fillRect/>
          </a:stretch>
        </p:blipFill>
        <p:spPr>
          <a:xfrm>
            <a:off x="1770380" y="3696970"/>
            <a:ext cx="7324725" cy="193294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Channel center frequency</a:t>
            </a:r>
            <a:endParaRPr lang="en-US" altLang="zh-CN"/>
          </a:p>
        </p:txBody>
      </p:sp>
      <p:sp>
        <p:nvSpPr>
          <p:cNvPr id="5" name="内容占位符 4"/>
          <p:cNvSpPr>
            <a:spLocks noGrp="1"/>
          </p:cNvSpPr>
          <p:nvPr>
            <p:ph idx="1"/>
          </p:nvPr>
        </p:nvSpPr>
        <p:spPr/>
        <p:txBody>
          <a:bodyPr>
            <a:normAutofit lnSpcReduction="20000"/>
          </a:bodyPr>
          <a:p>
            <a:pPr marL="0" indent="0">
              <a:buNone/>
            </a:pPr>
            <a:r>
              <a:rPr lang="en-US" altLang="zh-CN"/>
              <a:t>band</a:t>
            </a:r>
            <a:r>
              <a:rPr lang="zh-CN" altLang="en-US"/>
              <a:t>上</a:t>
            </a:r>
            <a:r>
              <a:rPr lang="en-US" altLang="zh-CN"/>
              <a:t>,</a:t>
            </a:r>
            <a:r>
              <a:rPr lang="zh-CN" altLang="en-US"/>
              <a:t>每</a:t>
            </a:r>
            <a:r>
              <a:rPr lang="en-US" altLang="zh-CN"/>
              <a:t>5MHz</a:t>
            </a:r>
            <a:r>
              <a:rPr lang="zh-CN" altLang="en-US"/>
              <a:t>的信道被划分为一个</a:t>
            </a:r>
            <a:r>
              <a:rPr lang="en-US" altLang="zh-CN"/>
              <a:t>channel</a:t>
            </a:r>
            <a:endParaRPr lang="en-US" altLang="zh-CN"/>
          </a:p>
          <a:p>
            <a:r>
              <a:rPr lang="en-US" altLang="zh-CN"/>
              <a:t>for 2.4GHz band</a:t>
            </a:r>
            <a:endParaRPr lang="en-US" altLang="zh-CN"/>
          </a:p>
          <a:p>
            <a:endParaRPr lang="en-US" altLang="zh-CN"/>
          </a:p>
          <a:p>
            <a:endParaRPr lang="en-US" altLang="zh-CN"/>
          </a:p>
          <a:p>
            <a:endParaRPr lang="zh-CN" altLang="en-US"/>
          </a:p>
          <a:p>
            <a:pPr lvl="0"/>
            <a:r>
              <a:rPr lang="zh-CN" altLang="en-US"/>
              <a:t>5 GHz band</a:t>
            </a:r>
            <a:endParaRPr lang="zh-CN" altLang="en-US"/>
          </a:p>
          <a:p>
            <a:pPr lvl="1"/>
            <a:endParaRPr lang="en-US" altLang="zh-CN"/>
          </a:p>
        </p:txBody>
      </p:sp>
      <p:pic>
        <p:nvPicPr>
          <p:cNvPr id="6" name="图片 5"/>
          <p:cNvPicPr>
            <a:picLocks noChangeAspect="1"/>
          </p:cNvPicPr>
          <p:nvPr/>
        </p:nvPicPr>
        <p:blipFill>
          <a:blip r:embed="rId1"/>
          <a:stretch>
            <a:fillRect/>
          </a:stretch>
        </p:blipFill>
        <p:spPr>
          <a:xfrm>
            <a:off x="2966720" y="2538095"/>
            <a:ext cx="4162425" cy="1038225"/>
          </a:xfrm>
          <a:prstGeom prst="rect">
            <a:avLst/>
          </a:prstGeom>
        </p:spPr>
      </p:pic>
      <p:pic>
        <p:nvPicPr>
          <p:cNvPr id="7" name="图片 6"/>
          <p:cNvPicPr>
            <a:picLocks noChangeAspect="1"/>
          </p:cNvPicPr>
          <p:nvPr/>
        </p:nvPicPr>
        <p:blipFill>
          <a:blip r:embed="rId2"/>
          <a:stretch>
            <a:fillRect/>
          </a:stretch>
        </p:blipFill>
        <p:spPr>
          <a:xfrm>
            <a:off x="1824355" y="4124325"/>
            <a:ext cx="8543925" cy="2314575"/>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(part2)</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8061325" cy="922020"/>
          </a:xfrm>
          <a:prstGeom prst="rect">
            <a:avLst/>
          </a:prstGeom>
          <a:noFill/>
        </p:spPr>
        <p:txBody>
          <a:bodyPr wrap="square" rtlCol="0">
            <a:spAutoFit/>
          </a:bodyPr>
          <a:p>
            <a:pPr marL="285750" indent="-285750" algn="l">
              <a:buFont typeface="Arial" panose="020B0604020202020204" pitchFamily="34" charset="0"/>
              <a:buChar char="•"/>
            </a:pPr>
            <a:r>
              <a:rPr lang="en-US" altLang="zh-CN">
                <a:sym typeface="+mn-ea"/>
              </a:rPr>
              <a:t>MU-RTS trigger</a:t>
            </a:r>
            <a:r>
              <a:rPr lang="zh-CN" altLang="en-US">
                <a:sym typeface="+mn-ea"/>
              </a:rPr>
              <a:t>帧的一种，</a:t>
            </a:r>
            <a:r>
              <a:rPr lang="en-US" altLang="zh-CN">
                <a:sym typeface="+mn-ea"/>
              </a:rPr>
              <a:t> </a:t>
            </a:r>
            <a:r>
              <a:rPr lang="zh-CN" altLang="en-US">
                <a:sym typeface="+mn-ea"/>
              </a:rPr>
              <a:t>格式如下：</a:t>
            </a:r>
            <a:endParaRPr lang="en-US" altLang="zh-CN">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pic>
        <p:nvPicPr>
          <p:cNvPr id="7" name="图片 6"/>
          <p:cNvPicPr>
            <a:picLocks noChangeAspect="1"/>
          </p:cNvPicPr>
          <p:nvPr/>
        </p:nvPicPr>
        <p:blipFill>
          <a:blip r:embed="rId1"/>
          <a:stretch>
            <a:fillRect/>
          </a:stretch>
        </p:blipFill>
        <p:spPr>
          <a:xfrm>
            <a:off x="8169910" y="3998595"/>
            <a:ext cx="3067685" cy="2633980"/>
          </a:xfrm>
          <a:prstGeom prst="rect">
            <a:avLst/>
          </a:prstGeom>
        </p:spPr>
      </p:pic>
      <p:pic>
        <p:nvPicPr>
          <p:cNvPr id="8" name="图片 7"/>
          <p:cNvPicPr>
            <a:picLocks noChangeAspect="1"/>
          </p:cNvPicPr>
          <p:nvPr/>
        </p:nvPicPr>
        <p:blipFill>
          <a:blip r:embed="rId2"/>
          <a:stretch>
            <a:fillRect/>
          </a:stretch>
        </p:blipFill>
        <p:spPr>
          <a:xfrm>
            <a:off x="2261870" y="3998595"/>
            <a:ext cx="4639310" cy="2633980"/>
          </a:xfrm>
          <a:prstGeom prst="rect">
            <a:avLst/>
          </a:prstGeom>
        </p:spPr>
      </p:pic>
      <p:pic>
        <p:nvPicPr>
          <p:cNvPr id="9" name="图片 8"/>
          <p:cNvPicPr>
            <a:picLocks noChangeAspect="1"/>
          </p:cNvPicPr>
          <p:nvPr/>
        </p:nvPicPr>
        <p:blipFill>
          <a:blip r:embed="rId3"/>
          <a:stretch>
            <a:fillRect/>
          </a:stretch>
        </p:blipFill>
        <p:spPr>
          <a:xfrm>
            <a:off x="2261870" y="2049780"/>
            <a:ext cx="7324725" cy="1781810"/>
          </a:xfrm>
          <a:prstGeom prst="rect">
            <a:avLst/>
          </a:prstGeom>
        </p:spPr>
      </p:pic>
      <p:cxnSp>
        <p:nvCxnSpPr>
          <p:cNvPr id="13" name="直接箭头连接符 12"/>
          <p:cNvCxnSpPr/>
          <p:nvPr/>
        </p:nvCxnSpPr>
        <p:spPr>
          <a:xfrm flipH="1">
            <a:off x="2517775" y="3086735"/>
            <a:ext cx="3328035" cy="112204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4" name="直接箭头连接符 3"/>
          <p:cNvCxnSpPr/>
          <p:nvPr/>
        </p:nvCxnSpPr>
        <p:spPr>
          <a:xfrm flipH="1">
            <a:off x="5274310" y="3136900"/>
            <a:ext cx="1460500" cy="265493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(part3)</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8061325" cy="1753235"/>
          </a:xfrm>
          <a:prstGeom prst="rect">
            <a:avLst/>
          </a:prstGeom>
          <a:noFill/>
        </p:spPr>
        <p:txBody>
          <a:bodyPr wrap="square" rtlCol="0">
            <a:spAutoFit/>
          </a:bodyPr>
          <a:p>
            <a:pPr marL="285750" indent="-285750" algn="l">
              <a:buFont typeface="Arial" panose="020B0604020202020204" pitchFamily="34" charset="0"/>
              <a:buChar char="•"/>
            </a:pPr>
            <a:r>
              <a:rPr lang="en-US">
                <a:sym typeface="+mn-ea"/>
              </a:rPr>
              <a:t>UL BW </a:t>
            </a:r>
            <a:r>
              <a:rPr lang="zh-CN" altLang="en-US">
                <a:sym typeface="+mn-ea"/>
              </a:rPr>
              <a:t>subfield</a:t>
            </a:r>
            <a:r>
              <a:rPr lang="zh-CN" altLang="en-US">
                <a:sym typeface="+mn-ea"/>
              </a:rPr>
              <a:t>：位于</a:t>
            </a:r>
            <a:r>
              <a:rPr lang="en-US" altLang="zh-CN">
                <a:sym typeface="+mn-ea"/>
              </a:rPr>
              <a:t>common info field</a:t>
            </a:r>
            <a:r>
              <a:rPr lang="zh-CN" altLang="en-US">
                <a:sym typeface="+mn-ea"/>
              </a:rPr>
              <a:t>，</a:t>
            </a:r>
            <a:r>
              <a:rPr lang="en-US" altLang="zh-CN">
                <a:sym typeface="+mn-ea"/>
              </a:rPr>
              <a:t> primary 20MHz</a:t>
            </a:r>
            <a:r>
              <a:rPr lang="zh-CN" altLang="en-US">
                <a:sym typeface="+mn-ea"/>
              </a:rPr>
              <a:t>上的MU-RTS被duplicated多份在‘UL BW subfield’指定的带宽上传输，这里的</a:t>
            </a:r>
            <a:r>
              <a:rPr lang="en-US" altLang="zh-CN">
                <a:sym typeface="+mn-ea"/>
              </a:rPr>
              <a:t>UL BW</a:t>
            </a:r>
            <a:r>
              <a:rPr lang="zh-CN" altLang="en-US">
                <a:sym typeface="+mn-ea"/>
              </a:rPr>
              <a:t>同时指定了后续多</a:t>
            </a:r>
            <a:r>
              <a:rPr lang="en-US" altLang="zh-CN">
                <a:sym typeface="+mn-ea"/>
              </a:rPr>
              <a:t>STA </a:t>
            </a:r>
            <a:r>
              <a:rPr lang="zh-CN" altLang="en-US">
                <a:sym typeface="+mn-ea"/>
              </a:rPr>
              <a:t>发送</a:t>
            </a:r>
            <a:r>
              <a:rPr lang="en-US" altLang="zh-CN">
                <a:sym typeface="+mn-ea"/>
              </a:rPr>
              <a:t>CTS</a:t>
            </a:r>
            <a:r>
              <a:rPr lang="zh-CN" altLang="en-US">
                <a:sym typeface="+mn-ea"/>
              </a:rPr>
              <a:t>的总的带宽，</a:t>
            </a:r>
            <a:r>
              <a:rPr lang="en-US" altLang="zh-CN">
                <a:sym typeface="+mn-ea"/>
              </a:rPr>
              <a:t> </a:t>
            </a:r>
            <a:r>
              <a:rPr lang="zh-CN" altLang="en-US">
                <a:sym typeface="+mn-ea"/>
              </a:rPr>
              <a:t>也指定了后续的</a:t>
            </a:r>
            <a:r>
              <a:rPr lang="en-US" altLang="zh-CN">
                <a:sym typeface="+mn-ea"/>
              </a:rPr>
              <a:t>TXOP</a:t>
            </a:r>
            <a:r>
              <a:rPr lang="zh-CN" altLang="en-US">
                <a:sym typeface="+mn-ea"/>
              </a:rPr>
              <a:t>的总的带宽；</a:t>
            </a:r>
            <a:endParaRPr lang="zh-CN" altLang="en-US">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pic>
        <p:nvPicPr>
          <p:cNvPr id="4" name="图片 3"/>
          <p:cNvPicPr>
            <a:picLocks noChangeAspect="1"/>
          </p:cNvPicPr>
          <p:nvPr/>
        </p:nvPicPr>
        <p:blipFill>
          <a:blip r:embed="rId1"/>
          <a:stretch>
            <a:fillRect/>
          </a:stretch>
        </p:blipFill>
        <p:spPr>
          <a:xfrm>
            <a:off x="2381250" y="2515235"/>
            <a:ext cx="6362700" cy="288988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(part4)</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5267325" cy="3692525"/>
          </a:xfrm>
          <a:prstGeom prst="rect">
            <a:avLst/>
          </a:prstGeom>
          <a:noFill/>
        </p:spPr>
        <p:txBody>
          <a:bodyPr wrap="square" rtlCol="0">
            <a:spAutoFit/>
          </a:bodyPr>
          <a:p>
            <a:pPr marL="285750" indent="-285750" algn="l">
              <a:buFont typeface="Arial" panose="020B0604020202020204" pitchFamily="34" charset="0"/>
              <a:buChar char="•"/>
            </a:pPr>
            <a:r>
              <a:rPr lang="en-US" altLang="zh-CN">
                <a:sym typeface="+mn-ea"/>
              </a:rPr>
              <a:t>RU Allocation</a:t>
            </a:r>
            <a:r>
              <a:rPr lang="zh-CN" altLang="en-US">
                <a:sym typeface="+mn-ea"/>
              </a:rPr>
              <a:t> subfield：</a:t>
            </a:r>
            <a:r>
              <a:rPr lang="zh-CN">
                <a:sym typeface="+mn-ea"/>
              </a:rPr>
              <a:t>位于</a:t>
            </a:r>
            <a:r>
              <a:rPr lang="en-US" altLang="zh-CN">
                <a:sym typeface="+mn-ea"/>
              </a:rPr>
              <a:t>user info field</a:t>
            </a:r>
            <a:r>
              <a:rPr lang="zh-CN" altLang="en-US">
                <a:sym typeface="+mn-ea"/>
              </a:rPr>
              <a:t>，为每个待调度的</a:t>
            </a:r>
            <a:r>
              <a:rPr lang="en-US" altLang="zh-CN">
                <a:sym typeface="+mn-ea"/>
              </a:rPr>
              <a:t>STA</a:t>
            </a:r>
            <a:r>
              <a:rPr lang="zh-CN" altLang="en-US">
                <a:sym typeface="+mn-ea"/>
              </a:rPr>
              <a:t>分配具体的</a:t>
            </a:r>
            <a:r>
              <a:rPr lang="en-US" altLang="zh-CN">
                <a:sym typeface="+mn-ea"/>
              </a:rPr>
              <a:t>RU</a:t>
            </a:r>
            <a:r>
              <a:rPr lang="zh-CN" altLang="en-US">
                <a:sym typeface="+mn-ea"/>
              </a:rPr>
              <a:t>资源，用于后续的</a:t>
            </a:r>
            <a:r>
              <a:rPr lang="en-US" altLang="zh-CN">
                <a:sym typeface="+mn-ea"/>
              </a:rPr>
              <a:t>CTS</a:t>
            </a:r>
            <a:r>
              <a:rPr lang="zh-CN" altLang="en-US">
                <a:sym typeface="+mn-ea"/>
              </a:rPr>
              <a:t>的传输（也可用于指示后续</a:t>
            </a:r>
            <a:r>
              <a:rPr lang="en-US" altLang="zh-CN">
                <a:sym typeface="+mn-ea"/>
              </a:rPr>
              <a:t>TXOP</a:t>
            </a:r>
            <a:r>
              <a:rPr lang="zh-CN" altLang="en-US">
                <a:sym typeface="+mn-ea"/>
              </a:rPr>
              <a:t>数据传输时的</a:t>
            </a:r>
            <a:r>
              <a:rPr lang="en-US" altLang="zh-CN">
                <a:sym typeface="+mn-ea"/>
              </a:rPr>
              <a:t>RU</a:t>
            </a:r>
            <a:r>
              <a:rPr lang="zh-CN" altLang="en-US">
                <a:sym typeface="+mn-ea"/>
              </a:rPr>
              <a:t>分配</a:t>
            </a:r>
            <a:r>
              <a:rPr lang="zh-CN" altLang="en-US">
                <a:sym typeface="+mn-ea"/>
              </a:rPr>
              <a:t>），事实上</a:t>
            </a:r>
            <a:r>
              <a:rPr lang="en-US" altLang="zh-CN">
                <a:sym typeface="+mn-ea"/>
              </a:rPr>
              <a:t>MU-RTS</a:t>
            </a:r>
            <a:r>
              <a:rPr lang="zh-CN" altLang="en-US">
                <a:sym typeface="+mn-ea"/>
              </a:rPr>
              <a:t>对应的多</a:t>
            </a:r>
            <a:r>
              <a:rPr lang="en-US" altLang="zh-CN">
                <a:sym typeface="+mn-ea"/>
              </a:rPr>
              <a:t>STA</a:t>
            </a:r>
            <a:r>
              <a:rPr lang="zh-CN" altLang="en-US">
                <a:sym typeface="+mn-ea"/>
              </a:rPr>
              <a:t>同时发送的</a:t>
            </a:r>
            <a:r>
              <a:rPr lang="en-US" altLang="zh-CN">
                <a:sym typeface="+mn-ea"/>
              </a:rPr>
              <a:t>CTS</a:t>
            </a:r>
            <a:r>
              <a:rPr lang="zh-CN" altLang="en-US">
                <a:sym typeface="+mn-ea"/>
              </a:rPr>
              <a:t>使用了</a:t>
            </a:r>
            <a:r>
              <a:rPr lang="en-US" altLang="zh-CN">
                <a:sym typeface="+mn-ea"/>
              </a:rPr>
              <a:t>UL-MIMO</a:t>
            </a:r>
            <a:r>
              <a:rPr lang="zh-CN" altLang="en-US">
                <a:sym typeface="+mn-ea"/>
              </a:rPr>
              <a:t>的发送方式；</a:t>
            </a:r>
            <a:endParaRPr lang="zh-CN" altLang="en-US">
              <a:sym typeface="+mn-ea"/>
            </a:endParaRPr>
          </a:p>
          <a:p>
            <a:pPr marL="285750" indent="-285750" algn="l">
              <a:buFont typeface="Arial" panose="020B0604020202020204" pitchFamily="34" charset="0"/>
              <a:buChar char="•"/>
            </a:pPr>
            <a:r>
              <a:rPr lang="zh-CN" altLang="en-US">
                <a:sym typeface="+mn-ea"/>
              </a:rPr>
              <a:t>Trigger Dependent Common Info subfield and Trigger Dependent User Info subfield are not present in</a:t>
            </a:r>
            <a:r>
              <a:rPr lang="en-US" altLang="zh-CN">
                <a:sym typeface="+mn-ea"/>
              </a:rPr>
              <a:t> </a:t>
            </a:r>
            <a:r>
              <a:rPr lang="zh-CN" altLang="en-US">
                <a:sym typeface="+mn-ea"/>
              </a:rPr>
              <a:t>the MU-RTS Trigger frame</a:t>
            </a:r>
            <a:r>
              <a:rPr lang="en-US" altLang="zh-CN">
                <a:sym typeface="+mn-ea"/>
              </a:rPr>
              <a:t>;</a:t>
            </a:r>
            <a:endParaRPr lang="en-US" altLang="zh-CN">
              <a:sym typeface="+mn-ea"/>
            </a:endParaRPr>
          </a:p>
          <a:p>
            <a:pPr marL="285750" indent="-285750" algn="l">
              <a:buFont typeface="Arial" panose="020B0604020202020204" pitchFamily="34" charset="0"/>
              <a:buChar char="•"/>
            </a:pPr>
            <a:r>
              <a:rPr lang="en-US" altLang="zh-CN">
                <a:sym typeface="+mn-ea"/>
              </a:rPr>
              <a:t>MU-RTS Trigger</a:t>
            </a:r>
            <a:r>
              <a:rPr lang="zh-CN" altLang="en-US">
                <a:sym typeface="+mn-ea"/>
              </a:rPr>
              <a:t>帧中没有显示的指示</a:t>
            </a:r>
            <a:r>
              <a:rPr lang="en-US" altLang="zh-CN">
                <a:sym typeface="+mn-ea"/>
              </a:rPr>
              <a:t>User info field</a:t>
            </a:r>
            <a:r>
              <a:rPr lang="zh-CN" altLang="en-US">
                <a:sym typeface="+mn-ea"/>
              </a:rPr>
              <a:t>的个数（即被调度的</a:t>
            </a:r>
            <a:r>
              <a:rPr lang="en-US" altLang="zh-CN">
                <a:sym typeface="+mn-ea"/>
              </a:rPr>
              <a:t>STA</a:t>
            </a:r>
            <a:r>
              <a:rPr lang="zh-CN" altLang="en-US">
                <a:sym typeface="+mn-ea"/>
              </a:rPr>
              <a:t>个数），接收端依次解析</a:t>
            </a:r>
            <a:r>
              <a:rPr lang="en-US" altLang="zh-CN">
                <a:sym typeface="+mn-ea"/>
              </a:rPr>
              <a:t>User Info field</a:t>
            </a:r>
            <a:r>
              <a:rPr lang="zh-CN" altLang="en-US">
                <a:sym typeface="+mn-ea"/>
              </a:rPr>
              <a:t>，</a:t>
            </a:r>
            <a:r>
              <a:rPr lang="en-US" altLang="zh-CN">
                <a:sym typeface="+mn-ea"/>
              </a:rPr>
              <a:t> </a:t>
            </a:r>
            <a:r>
              <a:rPr lang="zh-CN" altLang="en-US">
                <a:sym typeface="+mn-ea"/>
              </a:rPr>
              <a:t>直到接到的</a:t>
            </a:r>
            <a:r>
              <a:rPr lang="en-US" altLang="zh-CN">
                <a:sym typeface="+mn-ea"/>
              </a:rPr>
              <a:t>AID12=4095</a:t>
            </a:r>
            <a:r>
              <a:rPr lang="zh-CN" altLang="en-US">
                <a:sym typeface="+mn-ea"/>
              </a:rPr>
              <a:t>，</a:t>
            </a:r>
            <a:endParaRPr lang="zh-CN" altLang="en-US">
              <a:sym typeface="+mn-ea"/>
            </a:endParaRPr>
          </a:p>
        </p:txBody>
      </p:sp>
      <p:pic>
        <p:nvPicPr>
          <p:cNvPr id="5" name="图片 4"/>
          <p:cNvPicPr>
            <a:picLocks noChangeAspect="1"/>
          </p:cNvPicPr>
          <p:nvPr>
            <p:custDataLst>
              <p:tags r:id="rId1"/>
            </p:custDataLst>
          </p:nvPr>
        </p:nvPicPr>
        <p:blipFill>
          <a:blip r:embed="rId2"/>
          <a:stretch>
            <a:fillRect/>
          </a:stretch>
        </p:blipFill>
        <p:spPr>
          <a:xfrm>
            <a:off x="6332220" y="1681480"/>
            <a:ext cx="5528945" cy="10814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332220" y="3257550"/>
            <a:ext cx="5541645" cy="2472690"/>
          </a:xfrm>
          <a:prstGeom prst="rect">
            <a:avLst/>
          </a:prstGeom>
        </p:spPr>
      </p:pic>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(part5)</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10260965" cy="922020"/>
          </a:xfrm>
          <a:prstGeom prst="rect">
            <a:avLst/>
          </a:prstGeom>
          <a:noFill/>
        </p:spPr>
        <p:txBody>
          <a:bodyPr wrap="square" rtlCol="0">
            <a:spAutoFit/>
          </a:bodyPr>
          <a:p>
            <a:pPr marL="285750" indent="-285750" algn="l">
              <a:buFont typeface="Arial" panose="020B0604020202020204" pitchFamily="34" charset="0"/>
              <a:buChar char="•"/>
            </a:pPr>
            <a:r>
              <a:rPr lang="en-US" altLang="zh-CN">
                <a:sym typeface="+mn-ea"/>
              </a:rPr>
              <a:t>RU Allocation</a:t>
            </a:r>
            <a:r>
              <a:rPr lang="zh-CN" altLang="en-US">
                <a:sym typeface="+mn-ea"/>
              </a:rPr>
              <a:t> subfield：</a:t>
            </a:r>
            <a:r>
              <a:rPr lang="zh-CN">
                <a:sym typeface="+mn-ea"/>
              </a:rPr>
              <a:t>位于</a:t>
            </a:r>
            <a:r>
              <a:rPr lang="en-US" altLang="zh-CN">
                <a:sym typeface="+mn-ea"/>
              </a:rPr>
              <a:t>user info field</a:t>
            </a:r>
            <a:r>
              <a:rPr lang="zh-CN" altLang="en-US">
                <a:sym typeface="+mn-ea"/>
              </a:rPr>
              <a:t>，为每个待调度的</a:t>
            </a:r>
            <a:r>
              <a:rPr lang="en-US" altLang="zh-CN">
                <a:sym typeface="+mn-ea"/>
              </a:rPr>
              <a:t>STA</a:t>
            </a:r>
            <a:r>
              <a:rPr lang="zh-CN" altLang="en-US">
                <a:sym typeface="+mn-ea"/>
              </a:rPr>
              <a:t>分配具体的</a:t>
            </a:r>
            <a:r>
              <a:rPr lang="en-US" altLang="zh-CN">
                <a:sym typeface="+mn-ea"/>
              </a:rPr>
              <a:t>RU</a:t>
            </a:r>
            <a:r>
              <a:rPr lang="zh-CN" altLang="en-US">
                <a:sym typeface="+mn-ea"/>
              </a:rPr>
              <a:t>资源，用于后续的</a:t>
            </a:r>
            <a:r>
              <a:rPr lang="en-US" altLang="zh-CN">
                <a:sym typeface="+mn-ea"/>
              </a:rPr>
              <a:t>CTS</a:t>
            </a:r>
            <a:r>
              <a:rPr lang="zh-CN" altLang="en-US">
                <a:sym typeface="+mn-ea"/>
              </a:rPr>
              <a:t>的传输（也可用于指示后续</a:t>
            </a:r>
            <a:r>
              <a:rPr lang="en-US" altLang="zh-CN">
                <a:sym typeface="+mn-ea"/>
              </a:rPr>
              <a:t>TXOP</a:t>
            </a:r>
            <a:r>
              <a:rPr lang="zh-CN" altLang="en-US">
                <a:sym typeface="+mn-ea"/>
              </a:rPr>
              <a:t>数据传输时的</a:t>
            </a:r>
            <a:r>
              <a:rPr lang="en-US" altLang="zh-CN">
                <a:sym typeface="+mn-ea"/>
              </a:rPr>
              <a:t>RU</a:t>
            </a:r>
            <a:r>
              <a:rPr lang="zh-CN" altLang="en-US">
                <a:sym typeface="+mn-ea"/>
              </a:rPr>
              <a:t>分配</a:t>
            </a:r>
            <a:r>
              <a:rPr lang="zh-CN" altLang="en-US">
                <a:sym typeface="+mn-ea"/>
              </a:rPr>
              <a:t>），</a:t>
            </a:r>
            <a:r>
              <a:rPr lang="en-US" altLang="zh-CN">
                <a:sym typeface="+mn-ea"/>
              </a:rPr>
              <a:t>MU-RTS</a:t>
            </a:r>
            <a:r>
              <a:rPr lang="zh-CN" altLang="en-US">
                <a:sym typeface="+mn-ea"/>
              </a:rPr>
              <a:t>对应的多</a:t>
            </a:r>
            <a:r>
              <a:rPr lang="en-US" altLang="zh-CN">
                <a:sym typeface="+mn-ea"/>
              </a:rPr>
              <a:t>STA</a:t>
            </a:r>
            <a:r>
              <a:rPr lang="zh-CN" altLang="en-US">
                <a:sym typeface="+mn-ea"/>
              </a:rPr>
              <a:t>同时发送的</a:t>
            </a:r>
            <a:r>
              <a:rPr lang="en-US" altLang="zh-CN">
                <a:sym typeface="+mn-ea"/>
              </a:rPr>
              <a:t>CTS</a:t>
            </a:r>
            <a:r>
              <a:rPr lang="zh-CN" altLang="en-US">
                <a:sym typeface="+mn-ea"/>
              </a:rPr>
              <a:t>使用了</a:t>
            </a:r>
            <a:r>
              <a:rPr lang="en-US" altLang="zh-CN">
                <a:sym typeface="+mn-ea"/>
              </a:rPr>
              <a:t>UL-MIMO</a:t>
            </a:r>
            <a:r>
              <a:rPr lang="zh-CN" altLang="en-US">
                <a:sym typeface="+mn-ea"/>
              </a:rPr>
              <a:t>的发送方式；</a:t>
            </a:r>
            <a:endParaRPr lang="en-US" altLang="zh-CN"/>
          </a:p>
        </p:txBody>
      </p:sp>
      <p:pic>
        <p:nvPicPr>
          <p:cNvPr id="4" name="图片 3"/>
          <p:cNvPicPr>
            <a:picLocks noChangeAspect="1"/>
          </p:cNvPicPr>
          <p:nvPr/>
        </p:nvPicPr>
        <p:blipFill>
          <a:blip r:embed="rId1"/>
          <a:stretch>
            <a:fillRect/>
          </a:stretch>
        </p:blipFill>
        <p:spPr>
          <a:xfrm>
            <a:off x="2232660" y="2369185"/>
            <a:ext cx="6343650" cy="4303395"/>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(part6)</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10260965" cy="922020"/>
          </a:xfrm>
          <a:prstGeom prst="rect">
            <a:avLst/>
          </a:prstGeom>
          <a:noFill/>
        </p:spPr>
        <p:txBody>
          <a:bodyPr wrap="square" rtlCol="0">
            <a:spAutoFit/>
          </a:bodyPr>
          <a:p>
            <a:pPr marL="285750" indent="-285750" algn="l">
              <a:buFont typeface="Arial" panose="020B0604020202020204" pitchFamily="34" charset="0"/>
              <a:buChar char="•"/>
            </a:pPr>
            <a:r>
              <a:rPr lang="zh-CN" altLang="en-US">
                <a:solidFill>
                  <a:srgbClr val="FF0000"/>
                </a:solidFill>
                <a:sym typeface="+mn-ea"/>
              </a:rPr>
              <a:t>为了使传统</a:t>
            </a:r>
            <a:r>
              <a:rPr lang="en-US" altLang="zh-CN">
                <a:solidFill>
                  <a:srgbClr val="FF0000"/>
                </a:solidFill>
                <a:sym typeface="+mn-ea"/>
              </a:rPr>
              <a:t>STA</a:t>
            </a:r>
            <a:r>
              <a:rPr lang="zh-CN" altLang="en-US">
                <a:solidFill>
                  <a:srgbClr val="FF0000"/>
                </a:solidFill>
                <a:sym typeface="+mn-ea"/>
              </a:rPr>
              <a:t>能解析到</a:t>
            </a:r>
            <a:r>
              <a:rPr lang="en-US" altLang="zh-CN">
                <a:solidFill>
                  <a:srgbClr val="FF0000"/>
                </a:solidFill>
                <a:sym typeface="+mn-ea"/>
              </a:rPr>
              <a:t>MU-RTS, CTS</a:t>
            </a:r>
            <a:r>
              <a:rPr lang="zh-CN" altLang="en-US">
                <a:solidFill>
                  <a:srgbClr val="FF0000"/>
                </a:solidFill>
                <a:sym typeface="+mn-ea"/>
              </a:rPr>
              <a:t>中的</a:t>
            </a:r>
            <a:r>
              <a:rPr lang="en-US" altLang="zh-CN">
                <a:solidFill>
                  <a:srgbClr val="FF0000"/>
                </a:solidFill>
                <a:sym typeface="+mn-ea"/>
              </a:rPr>
              <a:t>duration</a:t>
            </a:r>
            <a:r>
              <a:rPr lang="zh-CN" altLang="en-US">
                <a:solidFill>
                  <a:srgbClr val="FF0000"/>
                </a:solidFill>
                <a:sym typeface="+mn-ea"/>
              </a:rPr>
              <a:t>，</a:t>
            </a:r>
            <a:r>
              <a:rPr lang="en-US" altLang="zh-CN">
                <a:solidFill>
                  <a:srgbClr val="FF0000"/>
                </a:solidFill>
                <a:sym typeface="+mn-ea"/>
              </a:rPr>
              <a:t> MU-RTS, CTS</a:t>
            </a:r>
            <a:r>
              <a:rPr lang="zh-CN" altLang="en-US">
                <a:solidFill>
                  <a:srgbClr val="FF0000"/>
                </a:solidFill>
                <a:sym typeface="+mn-ea"/>
              </a:rPr>
              <a:t>可能需要使用</a:t>
            </a:r>
            <a:r>
              <a:rPr lang="en-US" altLang="zh-CN">
                <a:solidFill>
                  <a:srgbClr val="FF0000"/>
                </a:solidFill>
                <a:sym typeface="+mn-ea"/>
              </a:rPr>
              <a:t>OFDM</a:t>
            </a:r>
            <a:r>
              <a:rPr lang="zh-CN" altLang="en-US">
                <a:solidFill>
                  <a:srgbClr val="FF0000"/>
                </a:solidFill>
                <a:sym typeface="+mn-ea"/>
              </a:rPr>
              <a:t>的方式发送数据</a:t>
            </a:r>
            <a:endParaRPr lang="en-US" altLang="zh-CN">
              <a:sym typeface="+mn-ea"/>
            </a:endParaRPr>
          </a:p>
          <a:p>
            <a:pPr marL="285750" indent="-285750" algn="l">
              <a:buFont typeface="Arial" panose="020B0604020202020204" pitchFamily="34" charset="0"/>
              <a:buChar char="•"/>
            </a:pPr>
            <a:endParaRPr lang="en-US" altLang="zh-CN"/>
          </a:p>
        </p:txBody>
      </p:sp>
      <p:pic>
        <p:nvPicPr>
          <p:cNvPr id="5" name="图片 4"/>
          <p:cNvPicPr>
            <a:picLocks noChangeAspect="1"/>
          </p:cNvPicPr>
          <p:nvPr/>
        </p:nvPicPr>
        <p:blipFill>
          <a:blip r:embed="rId1"/>
          <a:stretch>
            <a:fillRect/>
          </a:stretch>
        </p:blipFill>
        <p:spPr>
          <a:xfrm>
            <a:off x="1119505" y="2305685"/>
            <a:ext cx="9773920" cy="3874135"/>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(part7)</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10260965" cy="1198880"/>
          </a:xfrm>
          <a:prstGeom prst="rect">
            <a:avLst/>
          </a:prstGeom>
          <a:noFill/>
        </p:spPr>
        <p:txBody>
          <a:bodyPr wrap="square" rtlCol="0">
            <a:spAutoFit/>
          </a:bodyPr>
          <a:p>
            <a:pPr marL="285750" indent="-285750" algn="l">
              <a:buFont typeface="Arial" panose="020B0604020202020204" pitchFamily="34" charset="0"/>
              <a:buChar char="•"/>
            </a:pPr>
            <a:r>
              <a:rPr>
                <a:sym typeface="+mn-ea"/>
              </a:rPr>
              <a:t>NOTE: bandwidth signaling TA is not used in an MU-RTS Trigger frame or a CTS frame </a:t>
            </a:r>
            <a:r>
              <a:rPr lang="en-US">
                <a:sym typeface="+mn-ea"/>
              </a:rPr>
              <a:t>r</a:t>
            </a:r>
            <a:r>
              <a:rPr>
                <a:sym typeface="+mn-ea"/>
              </a:rPr>
              <a:t>esponse to an MU-RTS Trigger frame. As a result, the TXVECTOR parameter CH_BANDWIDTH_IN_NON_HT is not present when transmitting an MU-RTS Trigger frame or CTS frame response to an MU-RTS Trigger frame. </a:t>
            </a:r>
            <a:r>
              <a:rPr lang="zh-CN" altLang="en-US">
                <a:sym typeface="+mn-ea"/>
              </a:rPr>
              <a:t>；</a:t>
            </a:r>
            <a:endParaRPr lang="en-US" altLang="zh-CN"/>
          </a:p>
        </p:txBody>
      </p:sp>
      <p:pic>
        <p:nvPicPr>
          <p:cNvPr id="5" name="图片 4"/>
          <p:cNvPicPr>
            <a:picLocks noChangeAspect="1"/>
          </p:cNvPicPr>
          <p:nvPr/>
        </p:nvPicPr>
        <p:blipFill>
          <a:blip r:embed="rId1"/>
          <a:stretch>
            <a:fillRect/>
          </a:stretch>
        </p:blipFill>
        <p:spPr>
          <a:xfrm>
            <a:off x="1703070" y="2865755"/>
            <a:ext cx="7694930" cy="3670300"/>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(part8)</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10260965" cy="922020"/>
          </a:xfrm>
          <a:prstGeom prst="rect">
            <a:avLst/>
          </a:prstGeom>
          <a:noFill/>
        </p:spPr>
        <p:txBody>
          <a:bodyPr wrap="square" rtlCol="0">
            <a:spAutoFit/>
          </a:bodyPr>
          <a:p>
            <a:pPr marL="285750" indent="-285750" algn="l">
              <a:buFont typeface="Arial" panose="020B0604020202020204" pitchFamily="34" charset="0"/>
              <a:buChar char="•"/>
            </a:pPr>
            <a:endParaRPr lang="zh-CN" altLang="en-US">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pic>
        <p:nvPicPr>
          <p:cNvPr id="5" name="图片 4"/>
          <p:cNvPicPr>
            <a:picLocks noChangeAspect="1"/>
          </p:cNvPicPr>
          <p:nvPr/>
        </p:nvPicPr>
        <p:blipFill>
          <a:blip r:embed="rId1"/>
          <a:stretch>
            <a:fillRect/>
          </a:stretch>
        </p:blipFill>
        <p:spPr>
          <a:xfrm>
            <a:off x="1673225" y="1490345"/>
            <a:ext cx="8839200" cy="5172075"/>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802.11</a:t>
            </a:r>
            <a:r>
              <a:rPr lang="zh-CN" altLang="en-US">
                <a:sym typeface="+mn-ea"/>
              </a:rPr>
              <a:t>带宽获取</a:t>
            </a:r>
            <a:r>
              <a:rPr lang="en-US" altLang="zh-CN"/>
              <a:t>----HE MU-</a:t>
            </a:r>
            <a:r>
              <a:rPr lang="en-US" altLang="zh-CN">
                <a:sym typeface="+mn-ea"/>
              </a:rPr>
              <a:t>RTS Trigger/CTS</a:t>
            </a:r>
            <a:r>
              <a:rPr lang="en-US" altLang="zh-CN">
                <a:sym typeface="+mn-ea"/>
              </a:rPr>
              <a:t>(part9)</a:t>
            </a:r>
            <a:endParaRPr lang="zh-CN" altLang="en-US">
              <a:solidFill>
                <a:schemeClr val="tx1"/>
              </a:solidFill>
              <a:sym typeface="+mn-ea"/>
            </a:endParaRPr>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6" name="文本框 5"/>
          <p:cNvSpPr txBox="1"/>
          <p:nvPr/>
        </p:nvSpPr>
        <p:spPr>
          <a:xfrm>
            <a:off x="781050" y="1490345"/>
            <a:ext cx="10260965" cy="922020"/>
          </a:xfrm>
          <a:prstGeom prst="rect">
            <a:avLst/>
          </a:prstGeom>
          <a:noFill/>
        </p:spPr>
        <p:txBody>
          <a:bodyPr wrap="square" rtlCol="0">
            <a:spAutoFit/>
          </a:bodyPr>
          <a:p>
            <a:pPr marL="285750" indent="-285750" algn="l">
              <a:buFont typeface="Arial" panose="020B0604020202020204" pitchFamily="34" charset="0"/>
              <a:buChar char="•"/>
            </a:pPr>
            <a:endParaRPr lang="zh-CN" altLang="en-US">
              <a:sym typeface="+mn-ea"/>
            </a:endParaRPr>
          </a:p>
          <a:p>
            <a:pPr marL="285750" indent="-285750" algn="l">
              <a:buFont typeface="Arial" panose="020B0604020202020204" pitchFamily="34" charset="0"/>
              <a:buChar char="•"/>
            </a:pPr>
            <a:endParaRPr lang="en-US" altLang="zh-CN">
              <a:sym typeface="+mn-ea"/>
            </a:endParaRPr>
          </a:p>
          <a:p>
            <a:pPr marL="285750" indent="-285750" algn="l">
              <a:buFont typeface="Arial" panose="020B0604020202020204" pitchFamily="34" charset="0"/>
              <a:buChar char="•"/>
            </a:pPr>
            <a:endParaRPr lang="en-US" altLang="zh-CN"/>
          </a:p>
        </p:txBody>
      </p:sp>
      <p:pic>
        <p:nvPicPr>
          <p:cNvPr id="4" name="图片 3"/>
          <p:cNvPicPr>
            <a:picLocks noChangeAspect="1"/>
          </p:cNvPicPr>
          <p:nvPr/>
        </p:nvPicPr>
        <p:blipFill>
          <a:blip r:embed="rId1"/>
          <a:stretch>
            <a:fillRect/>
          </a:stretch>
        </p:blipFill>
        <p:spPr>
          <a:xfrm>
            <a:off x="1619250" y="1552575"/>
            <a:ext cx="8724900" cy="468630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带宽配置</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266700" y="1264920"/>
            <a:ext cx="5380355" cy="4255135"/>
          </a:xfrm>
          <a:prstGeom prst="rect">
            <a:avLst/>
          </a:prstGeom>
        </p:spPr>
      </p:pic>
      <p:pic>
        <p:nvPicPr>
          <p:cNvPr id="8" name="图片 7"/>
          <p:cNvPicPr>
            <a:picLocks noChangeAspect="1"/>
          </p:cNvPicPr>
          <p:nvPr/>
        </p:nvPicPr>
        <p:blipFill>
          <a:blip r:embed="rId3"/>
          <a:stretch>
            <a:fillRect/>
          </a:stretch>
        </p:blipFill>
        <p:spPr>
          <a:xfrm>
            <a:off x="6014085" y="916305"/>
            <a:ext cx="5852160" cy="518223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带宽概述</a:t>
            </a:r>
            <a:endParaRPr lang="zh-CN" altLang="en-US"/>
          </a:p>
        </p:txBody>
      </p:sp>
      <p:sp>
        <p:nvSpPr>
          <p:cNvPr id="3" name="内容占位符 2"/>
          <p:cNvSpPr>
            <a:spLocks noGrp="1"/>
          </p:cNvSpPr>
          <p:nvPr>
            <p:ph idx="1"/>
          </p:nvPr>
        </p:nvSpPr>
        <p:spPr/>
        <p:txBody>
          <a:bodyPr>
            <a:normAutofit lnSpcReduction="10000"/>
          </a:bodyPr>
          <a:p>
            <a:r>
              <a:rPr lang="zh-CN" altLang="en-US"/>
              <a:t>信道带宽和信道划分</a:t>
            </a:r>
            <a:endParaRPr lang="zh-CN" altLang="en-US"/>
          </a:p>
          <a:p>
            <a:pPr lvl="1"/>
            <a:r>
              <a:rPr lang="en-US" altLang="zh-CN" sz="1800" spc="0">
                <a:solidFill>
                  <a:schemeClr val="tx1"/>
                </a:solidFill>
              </a:rPr>
              <a:t>primary channel:</a:t>
            </a:r>
            <a:endParaRPr lang="en-US" altLang="zh-CN" sz="1800" spc="0">
              <a:solidFill>
                <a:schemeClr val="tx1"/>
              </a:solidFill>
            </a:endParaRPr>
          </a:p>
          <a:p>
            <a:pPr lvl="1"/>
            <a:r>
              <a:rPr lang="en-US" altLang="zh-CN" sz="1800" spc="0">
                <a:solidFill>
                  <a:schemeClr val="tx1"/>
                </a:solidFill>
              </a:rPr>
              <a:t>primary 20 MHz channel:</a:t>
            </a:r>
            <a:endParaRPr lang="en-US" altLang="zh-CN" sz="1800" spc="0">
              <a:solidFill>
                <a:schemeClr val="tx1"/>
              </a:solidFill>
            </a:endParaRPr>
          </a:p>
          <a:p>
            <a:pPr lvl="1"/>
            <a:r>
              <a:rPr lang="en-US" altLang="zh-CN" sz="1800" spc="0">
                <a:solidFill>
                  <a:schemeClr val="tx1"/>
                </a:solidFill>
              </a:rPr>
              <a:t>primary 40 MHz channel:</a:t>
            </a:r>
            <a:endParaRPr lang="en-US" altLang="zh-CN" sz="1800" spc="0">
              <a:solidFill>
                <a:schemeClr val="tx1"/>
              </a:solidFill>
            </a:endParaRPr>
          </a:p>
          <a:p>
            <a:pPr lvl="1"/>
            <a:r>
              <a:rPr lang="en-US" altLang="zh-CN" sz="1800" spc="0">
                <a:solidFill>
                  <a:schemeClr val="tx1"/>
                </a:solidFill>
              </a:rPr>
              <a:t>primary 80 MHz channel:</a:t>
            </a:r>
            <a:endParaRPr lang="en-US" altLang="zh-CN" sz="1800" spc="0">
              <a:solidFill>
                <a:schemeClr val="tx1"/>
              </a:solidFill>
            </a:endParaRPr>
          </a:p>
          <a:p>
            <a:pPr lvl="1"/>
            <a:r>
              <a:rPr lang="en-US" altLang="zh-CN" sz="1800" spc="0">
                <a:solidFill>
                  <a:schemeClr val="tx1"/>
                </a:solidFill>
              </a:rPr>
              <a:t>secondary 20 MHz channel:</a:t>
            </a:r>
            <a:endParaRPr lang="en-US" altLang="zh-CN" sz="1800" spc="0">
              <a:solidFill>
                <a:schemeClr val="tx1"/>
              </a:solidFill>
            </a:endParaRPr>
          </a:p>
          <a:p>
            <a:pPr lvl="1"/>
            <a:r>
              <a:rPr lang="en-US" altLang="zh-CN" sz="1800" spc="0">
                <a:solidFill>
                  <a:schemeClr val="tx1"/>
                </a:solidFill>
              </a:rPr>
              <a:t>secondary 40 MHz channel:</a:t>
            </a:r>
            <a:endParaRPr lang="en-US" altLang="zh-CN" sz="1800" spc="0">
              <a:solidFill>
                <a:schemeClr val="tx1"/>
              </a:solidFill>
            </a:endParaRPr>
          </a:p>
          <a:p>
            <a:pPr lvl="1"/>
            <a:r>
              <a:rPr lang="en-US" altLang="zh-CN" sz="1800" spc="0">
                <a:solidFill>
                  <a:schemeClr val="tx1"/>
                </a:solidFill>
              </a:rPr>
              <a:t>secondary 80 MHz channel</a:t>
            </a:r>
            <a:r>
              <a:rPr lang="en-US" altLang="zh-CN" sz="1800" spc="0">
                <a:solidFill>
                  <a:schemeClr val="tx1"/>
                </a:solidFill>
                <a:sym typeface="+mn-ea"/>
              </a:rPr>
              <a:t>:</a:t>
            </a:r>
            <a:endParaRPr lang="en-US" altLang="zh-CN" sz="1800" spc="0">
              <a:solidFill>
                <a:schemeClr val="tx1"/>
              </a:solidFill>
            </a:endParaRPr>
          </a:p>
          <a:p>
            <a:pPr lvl="0"/>
            <a:r>
              <a:rPr lang="zh-CN" altLang="en-US"/>
              <a:t>主辅信道相对位置</a:t>
            </a:r>
            <a:endParaRPr lang="zh-CN" altLang="en-US"/>
          </a:p>
          <a:p>
            <a:pPr lvl="1" algn="l" defTabSz="914400">
              <a:buClrTx/>
              <a:buSzTx/>
              <a:tabLst>
                <a:tab pos="1609725" algn="l"/>
                <a:tab pos="1609725" algn="l"/>
                <a:tab pos="1609725" algn="l"/>
                <a:tab pos="1609725" algn="l"/>
              </a:tabLst>
            </a:pPr>
            <a:r>
              <a:rPr lang="en-US" altLang="zh-CN" sz="1800" spc="0">
                <a:solidFill>
                  <a:schemeClr val="tx1"/>
                </a:solidFill>
              </a:rPr>
              <a:t>SCA: secondary channel above</a:t>
            </a:r>
            <a:endParaRPr lang="en-US" altLang="zh-CN" sz="1800" spc="0">
              <a:solidFill>
                <a:schemeClr val="tx1"/>
              </a:solidFill>
            </a:endParaRPr>
          </a:p>
          <a:p>
            <a:pPr lvl="1" algn="l" defTabSz="914400">
              <a:buClrTx/>
              <a:buSzTx/>
              <a:tabLst>
                <a:tab pos="1609725" algn="l"/>
                <a:tab pos="1609725" algn="l"/>
                <a:tab pos="1609725" algn="l"/>
                <a:tab pos="1609725" algn="l"/>
              </a:tabLst>
            </a:pPr>
            <a:r>
              <a:rPr lang="en-US" altLang="zh-CN" sz="1800" spc="0">
                <a:solidFill>
                  <a:schemeClr val="tx1"/>
                </a:solidFill>
              </a:rPr>
              <a:t>SCB: secondary channel below</a:t>
            </a:r>
            <a:endParaRPr lang="en-US" altLang="zh-CN" sz="1800" spc="0">
              <a:solidFill>
                <a:schemeClr val="tx1"/>
              </a:solidFill>
            </a:endParaRPr>
          </a:p>
          <a:p>
            <a:pPr lvl="1" algn="l" defTabSz="914400">
              <a:buClrTx/>
              <a:buSzTx/>
              <a:tabLst>
                <a:tab pos="1609725" algn="l"/>
                <a:tab pos="1609725" algn="l"/>
                <a:tab pos="1609725" algn="l"/>
                <a:tab pos="1609725" algn="l"/>
              </a:tabLst>
            </a:pPr>
            <a:r>
              <a:rPr lang="en-US" altLang="zh-CN" sz="1800" spc="0">
                <a:solidFill>
                  <a:schemeClr val="tx1"/>
                </a:solidFill>
              </a:rPr>
              <a:t>SCN: no secondary channel</a:t>
            </a:r>
            <a:endParaRPr lang="en-US" altLang="zh-CN" sz="1800" spc="0">
              <a:solidFill>
                <a:schemeClr val="tx1"/>
              </a:solidFill>
            </a:endParaRPr>
          </a:p>
        </p:txBody>
      </p:sp>
      <p:pic>
        <p:nvPicPr>
          <p:cNvPr id="6" name="图片 5" descr="channelSet_1"/>
          <p:cNvPicPr>
            <a:picLocks noChangeAspect="1"/>
          </p:cNvPicPr>
          <p:nvPr/>
        </p:nvPicPr>
        <p:blipFill>
          <a:blip r:embed="rId1"/>
          <a:stretch>
            <a:fillRect/>
          </a:stretch>
        </p:blipFill>
        <p:spPr>
          <a:xfrm>
            <a:off x="4876165" y="2059940"/>
            <a:ext cx="6701155" cy="328295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带宽概述</a:t>
            </a:r>
            <a:endParaRPr lang="zh-CN" altLang="en-US"/>
          </a:p>
        </p:txBody>
      </p:sp>
      <p:sp>
        <p:nvSpPr>
          <p:cNvPr id="3" name="内容占位符 2"/>
          <p:cNvSpPr>
            <a:spLocks noGrp="1"/>
          </p:cNvSpPr>
          <p:nvPr>
            <p:ph idx="1"/>
          </p:nvPr>
        </p:nvSpPr>
        <p:spPr/>
        <p:txBody>
          <a:bodyPr/>
          <a:p>
            <a:r>
              <a:rPr lang="zh-CN" altLang="en-US"/>
              <a:t>频率空间共享</a:t>
            </a:r>
            <a:r>
              <a:rPr lang="en-US" altLang="zh-CN"/>
              <a:t>(example)</a:t>
            </a:r>
            <a:endParaRPr lang="zh-CN" altLang="en-US"/>
          </a:p>
          <a:p>
            <a:pPr lvl="1"/>
            <a:r>
              <a:rPr lang="zh-CN" altLang="en-US" sz="1600"/>
              <a:t>给多个</a:t>
            </a:r>
            <a:r>
              <a:rPr lang="en-US" altLang="zh-CN" sz="1600"/>
              <a:t>STA/AP</a:t>
            </a:r>
            <a:r>
              <a:rPr lang="zh-CN" altLang="en-US"/>
              <a:t>置配置最大</a:t>
            </a:r>
            <a:r>
              <a:rPr lang="en-US" altLang="zh-CN"/>
              <a:t>160M</a:t>
            </a:r>
            <a:endParaRPr lang="en-US" altLang="zh-CN"/>
          </a:p>
          <a:p>
            <a:pPr marL="457200" lvl="1" indent="0">
              <a:buNone/>
            </a:pPr>
            <a:r>
              <a:rPr lang="zh-CN" altLang="en-US"/>
              <a:t>的带宽；</a:t>
            </a:r>
            <a:endParaRPr lang="zh-CN" altLang="en-US"/>
          </a:p>
          <a:p>
            <a:pPr marL="685800" lvl="1" indent="-228600" algn="l">
              <a:buFont typeface="Arial" panose="020B0604020202020204" pitchFamily="34" charset="0"/>
              <a:buChar char="●"/>
            </a:pPr>
            <a:r>
              <a:rPr lang="zh-CN" altLang="en-US">
                <a:solidFill>
                  <a:schemeClr val="tx1">
                    <a:lumMod val="65000"/>
                    <a:lumOff val="35000"/>
                  </a:schemeClr>
                </a:solidFill>
              </a:rPr>
              <a:t>同时给这些</a:t>
            </a:r>
            <a:r>
              <a:rPr lang="en-US" altLang="zh-CN">
                <a:solidFill>
                  <a:schemeClr val="tx1">
                    <a:lumMod val="65000"/>
                    <a:lumOff val="35000"/>
                  </a:schemeClr>
                </a:solidFill>
              </a:rPr>
              <a:t>STA/AP</a:t>
            </a:r>
            <a:r>
              <a:rPr lang="zh-CN" altLang="en-US">
                <a:solidFill>
                  <a:schemeClr val="tx1">
                    <a:lumMod val="65000"/>
                    <a:lumOff val="35000"/>
                  </a:schemeClr>
                </a:solidFill>
              </a:rPr>
              <a:t>配置</a:t>
            </a:r>
            <a:r>
              <a:rPr lang="en-US" altLang="zh-CN">
                <a:solidFill>
                  <a:schemeClr val="tx1">
                    <a:lumMod val="65000"/>
                    <a:lumOff val="35000"/>
                  </a:schemeClr>
                </a:solidFill>
              </a:rPr>
              <a:t>80M,40</a:t>
            </a:r>
            <a:endParaRPr lang="en-US" altLang="zh-CN">
              <a:solidFill>
                <a:schemeClr val="tx1">
                  <a:lumMod val="65000"/>
                  <a:lumOff val="35000"/>
                </a:schemeClr>
              </a:solidFill>
            </a:endParaRPr>
          </a:p>
          <a:p>
            <a:pPr marL="457200" lvl="1" indent="0" algn="l">
              <a:buFont typeface="Arial" panose="020B0604020202020204" pitchFamily="34" charset="0"/>
              <a:buNone/>
            </a:pPr>
            <a:r>
              <a:rPr lang="en-US" altLang="zh-CN">
                <a:solidFill>
                  <a:schemeClr val="tx1">
                    <a:lumMod val="65000"/>
                    <a:lumOff val="35000"/>
                  </a:schemeClr>
                </a:solidFill>
              </a:rPr>
              <a:t>M,20M</a:t>
            </a:r>
            <a:r>
              <a:rPr lang="zh-CN" altLang="en-US">
                <a:solidFill>
                  <a:schemeClr val="tx1">
                    <a:lumMod val="65000"/>
                    <a:lumOff val="35000"/>
                  </a:schemeClr>
                </a:solidFill>
              </a:rPr>
              <a:t>的带宽，且在频域上不重叠</a:t>
            </a:r>
            <a:endParaRPr lang="zh-CN" altLang="en-US">
              <a:solidFill>
                <a:schemeClr val="tx1">
                  <a:lumMod val="65000"/>
                  <a:lumOff val="35000"/>
                </a:schemeClr>
              </a:solidFill>
            </a:endParaRPr>
          </a:p>
          <a:p>
            <a:pPr marL="685800" lvl="1" indent="-228600" algn="l">
              <a:buFont typeface="Arial" panose="020B0604020202020204" pitchFamily="34" charset="0"/>
              <a:buChar char="●"/>
            </a:pPr>
            <a:r>
              <a:rPr lang="zh-CN" altLang="en-US">
                <a:solidFill>
                  <a:schemeClr val="tx1">
                    <a:lumMod val="65000"/>
                    <a:lumOff val="35000"/>
                  </a:schemeClr>
                </a:solidFill>
              </a:rPr>
              <a:t>实际工作时并不需要一直使用</a:t>
            </a:r>
            <a:r>
              <a:rPr lang="en-US" altLang="zh-CN">
                <a:solidFill>
                  <a:schemeClr val="tx1">
                    <a:lumMod val="65000"/>
                    <a:lumOff val="35000"/>
                  </a:schemeClr>
                </a:solidFill>
              </a:rPr>
              <a:t>160</a:t>
            </a:r>
            <a:endParaRPr lang="en-US" altLang="zh-CN">
              <a:solidFill>
                <a:schemeClr val="tx1">
                  <a:lumMod val="65000"/>
                  <a:lumOff val="35000"/>
                </a:schemeClr>
              </a:solidFill>
            </a:endParaRPr>
          </a:p>
          <a:p>
            <a:pPr marL="457200" lvl="1" indent="0" algn="l">
              <a:buFont typeface="Arial" panose="020B0604020202020204" pitchFamily="34" charset="0"/>
              <a:buNone/>
            </a:pPr>
            <a:r>
              <a:rPr lang="en-US" altLang="zh-CN">
                <a:solidFill>
                  <a:schemeClr val="tx1">
                    <a:lumMod val="65000"/>
                    <a:lumOff val="35000"/>
                  </a:schemeClr>
                </a:solidFill>
              </a:rPr>
              <a:t>M</a:t>
            </a:r>
            <a:r>
              <a:rPr lang="zh-CN" altLang="en-US">
                <a:solidFill>
                  <a:schemeClr val="tx1">
                    <a:lumMod val="65000"/>
                    <a:lumOff val="35000"/>
                  </a:schemeClr>
                </a:solidFill>
              </a:rPr>
              <a:t>的大带宽</a:t>
            </a:r>
            <a:endParaRPr lang="zh-CN" altLang="en-US">
              <a:solidFill>
                <a:schemeClr val="tx1">
                  <a:lumMod val="65000"/>
                  <a:lumOff val="35000"/>
                </a:schemeClr>
              </a:solidFill>
            </a:endParaRPr>
          </a:p>
          <a:p>
            <a:pPr marL="685800" lvl="1" indent="-228600" algn="l">
              <a:buFont typeface="Arial" panose="020B0604020202020204" pitchFamily="34" charset="0"/>
              <a:buChar char="●"/>
            </a:pPr>
            <a:r>
              <a:rPr lang="zh-CN">
                <a:solidFill>
                  <a:schemeClr val="tx1">
                    <a:lumMod val="65000"/>
                    <a:lumOff val="35000"/>
                  </a:schemeClr>
                </a:solidFill>
              </a:rPr>
              <a:t>可以同时使用</a:t>
            </a:r>
            <a:r>
              <a:rPr lang="en-US" altLang="zh-CN">
                <a:solidFill>
                  <a:schemeClr val="tx1">
                    <a:lumMod val="65000"/>
                    <a:lumOff val="35000"/>
                  </a:schemeClr>
                </a:solidFill>
              </a:rPr>
              <a:t>80M</a:t>
            </a:r>
            <a:r>
              <a:rPr lang="zh-CN" altLang="en-US">
                <a:solidFill>
                  <a:schemeClr val="tx1">
                    <a:lumMod val="65000"/>
                    <a:lumOff val="35000"/>
                  </a:schemeClr>
                </a:solidFill>
              </a:rPr>
              <a:t>的带宽实现共</a:t>
            </a:r>
            <a:endParaRPr lang="zh-CN" altLang="en-US">
              <a:solidFill>
                <a:schemeClr val="tx1">
                  <a:lumMod val="65000"/>
                  <a:lumOff val="35000"/>
                </a:schemeClr>
              </a:solidFill>
            </a:endParaRPr>
          </a:p>
          <a:p>
            <a:pPr marL="457200" lvl="1" indent="0" algn="l">
              <a:buFont typeface="Arial" panose="020B0604020202020204" pitchFamily="34" charset="0"/>
              <a:buNone/>
            </a:pPr>
            <a:r>
              <a:rPr lang="zh-CN" altLang="en-US">
                <a:solidFill>
                  <a:schemeClr val="tx1">
                    <a:lumMod val="65000"/>
                    <a:lumOff val="35000"/>
                  </a:schemeClr>
                </a:solidFill>
              </a:rPr>
              <a:t>享整个</a:t>
            </a:r>
            <a:r>
              <a:rPr lang="en-US" altLang="zh-CN">
                <a:solidFill>
                  <a:schemeClr val="tx1">
                    <a:lumMod val="65000"/>
                    <a:lumOff val="35000"/>
                  </a:schemeClr>
                </a:solidFill>
              </a:rPr>
              <a:t>160M</a:t>
            </a:r>
            <a:r>
              <a:rPr lang="zh-CN" altLang="en-US">
                <a:solidFill>
                  <a:schemeClr val="tx1">
                    <a:lumMod val="65000"/>
                    <a:lumOff val="35000"/>
                  </a:schemeClr>
                </a:solidFill>
              </a:rPr>
              <a:t>带宽</a:t>
            </a: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a:p>
            <a:pPr lvl="1"/>
            <a:endParaRPr lang="zh-CN" altLang="en-US">
              <a:solidFill>
                <a:schemeClr val="tx1">
                  <a:lumMod val="65000"/>
                  <a:lumOff val="35000"/>
                </a:schemeClr>
              </a:solidFill>
            </a:endParaRPr>
          </a:p>
        </p:txBody>
      </p:sp>
      <p:pic>
        <p:nvPicPr>
          <p:cNvPr id="4" name="图片 3" descr="channelSet_2"/>
          <p:cNvPicPr>
            <a:picLocks noChangeAspect="1"/>
          </p:cNvPicPr>
          <p:nvPr/>
        </p:nvPicPr>
        <p:blipFill>
          <a:blip r:embed="rId1"/>
          <a:stretch>
            <a:fillRect/>
          </a:stretch>
        </p:blipFill>
        <p:spPr>
          <a:xfrm>
            <a:off x="4667885" y="1490345"/>
            <a:ext cx="6741795" cy="316547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zh-CN" altLang="en-US"/>
              <a:t>流程</a:t>
            </a:r>
            <a:endParaRPr lang="zh-CN" altLang="en-US"/>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95960" y="1519555"/>
            <a:ext cx="5723890" cy="5077460"/>
          </a:xfrm>
          <a:prstGeom prst="rect">
            <a:avLst/>
          </a:prstGeom>
          <a:noFill/>
        </p:spPr>
        <p:txBody>
          <a:bodyPr wrap="square" rtlCol="0">
            <a:spAutoFit/>
          </a:bodyPr>
          <a:p>
            <a:pPr algn="l"/>
            <a:r>
              <a:rPr lang="zh-CN" altLang="en-US"/>
              <a:t>带宽配置通过</a:t>
            </a:r>
            <a:r>
              <a:rPr lang="zh-CN" altLang="en-US">
                <a:sym typeface="+mn-ea"/>
              </a:rPr>
              <a:t>如下</a:t>
            </a:r>
            <a:r>
              <a:rPr lang="en-US" altLang="zh-CN">
                <a:sym typeface="+mn-ea"/>
              </a:rPr>
              <a:t>elements</a:t>
            </a:r>
            <a:r>
              <a:rPr lang="zh-CN" altLang="en-US">
                <a:sym typeface="+mn-ea"/>
              </a:rPr>
              <a:t>在</a:t>
            </a:r>
            <a:r>
              <a:rPr lang="en-US" altLang="zh-CN">
                <a:sym typeface="+mn-ea"/>
              </a:rPr>
              <a:t>AP</a:t>
            </a:r>
            <a:r>
              <a:rPr lang="zh-CN" altLang="en-US">
                <a:sym typeface="+mn-ea"/>
              </a:rPr>
              <a:t>和</a:t>
            </a:r>
            <a:r>
              <a:rPr lang="en-US" altLang="zh-CN">
                <a:sym typeface="+mn-ea"/>
              </a:rPr>
              <a:t>STA</a:t>
            </a:r>
            <a:r>
              <a:rPr lang="zh-CN" altLang="en-US">
                <a:sym typeface="+mn-ea"/>
              </a:rPr>
              <a:t>直接交互</a:t>
            </a:r>
            <a:r>
              <a:rPr lang="zh-CN" altLang="en-US"/>
              <a:t>：</a:t>
            </a:r>
            <a:endParaRPr lang="zh-CN" altLang="en-US"/>
          </a:p>
          <a:p>
            <a:pPr marL="285750" indent="-285750" algn="l">
              <a:buFont typeface="Arial" panose="020B0604020202020204" pitchFamily="34" charset="0"/>
              <a:buChar char="•"/>
            </a:pPr>
            <a:r>
              <a:rPr lang="zh-CN" altLang="en-US">
                <a:sym typeface="+mn-ea"/>
              </a:rPr>
              <a:t>Capabilities指示</a:t>
            </a:r>
            <a:r>
              <a:rPr lang="en-US" altLang="zh-CN">
                <a:sym typeface="+mn-ea"/>
              </a:rPr>
              <a:t>AP/STA</a:t>
            </a:r>
            <a:r>
              <a:rPr lang="zh-CN" altLang="en-US">
                <a:sym typeface="+mn-ea"/>
              </a:rPr>
              <a:t>的带宽能力</a:t>
            </a:r>
            <a:endParaRPr lang="zh-CN" altLang="en-US">
              <a:sym typeface="+mn-ea"/>
            </a:endParaRPr>
          </a:p>
          <a:p>
            <a:pPr marL="742950" lvl="1" indent="-285750" algn="l">
              <a:buFont typeface="Arial" panose="020B0604020202020204" pitchFamily="34" charset="0"/>
              <a:buChar char="•"/>
            </a:pPr>
            <a:r>
              <a:rPr lang="zh-CN" altLang="en-US">
                <a:sym typeface="+mn-ea"/>
              </a:rPr>
              <a:t>HT Capabilities</a:t>
            </a:r>
            <a:endParaRPr lang="zh-CN" altLang="en-US">
              <a:solidFill>
                <a:schemeClr val="tx1"/>
              </a:solidFill>
            </a:endParaRPr>
          </a:p>
          <a:p>
            <a:pPr marL="742950" lvl="1" indent="-285750" algn="l">
              <a:buFont typeface="Arial" panose="020B0604020202020204" pitchFamily="34" charset="0"/>
              <a:buChar char="•"/>
            </a:pPr>
            <a:r>
              <a:rPr lang="zh-CN" altLang="en-US">
                <a:sym typeface="+mn-ea"/>
              </a:rPr>
              <a:t>VHT Capabilities</a:t>
            </a:r>
            <a:endParaRPr lang="zh-CN" altLang="en-US">
              <a:solidFill>
                <a:schemeClr val="tx1"/>
              </a:solidFill>
            </a:endParaRPr>
          </a:p>
          <a:p>
            <a:pPr marL="742950" lvl="1" indent="-285750" algn="l">
              <a:buFont typeface="Arial" panose="020B0604020202020204" pitchFamily="34" charset="0"/>
              <a:buChar char="•"/>
            </a:pPr>
            <a:r>
              <a:rPr lang="zh-CN" altLang="en-US">
                <a:sym typeface="+mn-ea"/>
              </a:rPr>
              <a:t>HE Capabilities</a:t>
            </a:r>
            <a:endParaRPr lang="zh-CN" altLang="en-US">
              <a:solidFill>
                <a:schemeClr val="tx1"/>
              </a:solidFill>
            </a:endParaRPr>
          </a:p>
          <a:p>
            <a:pPr marL="285750" indent="-285750" algn="l">
              <a:buFont typeface="Arial" panose="020B0604020202020204" pitchFamily="34" charset="0"/>
              <a:buChar char="•"/>
            </a:pPr>
            <a:r>
              <a:rPr lang="zh-CN" altLang="en-US">
                <a:sym typeface="+mn-ea"/>
              </a:rPr>
              <a:t>Operation </a:t>
            </a:r>
            <a:r>
              <a:rPr lang="en-US" altLang="zh-CN">
                <a:sym typeface="+mn-ea"/>
              </a:rPr>
              <a:t>element</a:t>
            </a:r>
            <a:r>
              <a:rPr lang="zh-CN" altLang="en-US">
                <a:sym typeface="+mn-ea"/>
              </a:rPr>
              <a:t>指示</a:t>
            </a:r>
            <a:r>
              <a:rPr lang="en-US" altLang="zh-CN">
                <a:sym typeface="+mn-ea"/>
              </a:rPr>
              <a:t>AP</a:t>
            </a:r>
            <a:r>
              <a:rPr lang="zh-CN" altLang="en-US">
                <a:sym typeface="+mn-ea"/>
              </a:rPr>
              <a:t>的详细带宽配置</a:t>
            </a:r>
            <a:endParaRPr lang="zh-CN" altLang="en-US"/>
          </a:p>
          <a:p>
            <a:pPr marL="742950" lvl="1" indent="-285750" algn="l">
              <a:buFont typeface="Arial" panose="020B0604020202020204" pitchFamily="34" charset="0"/>
              <a:buChar char="•"/>
            </a:pPr>
            <a:r>
              <a:rPr lang="zh-CN" altLang="en-US">
                <a:solidFill>
                  <a:schemeClr val="tx1"/>
                </a:solidFill>
              </a:rPr>
              <a:t>HT Operation element</a:t>
            </a:r>
            <a:endParaRPr lang="zh-CN" altLang="en-US">
              <a:solidFill>
                <a:schemeClr val="tx1"/>
              </a:solidFill>
            </a:endParaRPr>
          </a:p>
          <a:p>
            <a:pPr marL="742950" lvl="1" indent="-285750" algn="l">
              <a:buFont typeface="Arial" panose="020B0604020202020204" pitchFamily="34" charset="0"/>
              <a:buChar char="•"/>
            </a:pPr>
            <a:r>
              <a:rPr lang="zh-CN" altLang="en-US">
                <a:solidFill>
                  <a:schemeClr val="tx1"/>
                </a:solidFill>
              </a:rPr>
              <a:t>VHT Operation element</a:t>
            </a:r>
            <a:endParaRPr lang="zh-CN" altLang="en-US">
              <a:solidFill>
                <a:schemeClr val="tx1"/>
              </a:solidFill>
            </a:endParaRPr>
          </a:p>
          <a:p>
            <a:pPr marL="742950" lvl="1" indent="-285750" algn="l">
              <a:buFont typeface="Arial" panose="020B0604020202020204" pitchFamily="34" charset="0"/>
              <a:buChar char="•"/>
            </a:pPr>
            <a:r>
              <a:rPr lang="zh-CN" altLang="en-US">
                <a:solidFill>
                  <a:schemeClr val="tx1"/>
                </a:solidFill>
              </a:rPr>
              <a:t>HE Operation element</a:t>
            </a:r>
            <a:endParaRPr lang="zh-CN" altLang="en-US">
              <a:solidFill>
                <a:schemeClr val="tx1"/>
              </a:solidFill>
            </a:endParaRPr>
          </a:p>
          <a:p>
            <a:pPr marL="285750" lvl="0" indent="-285750" algn="l">
              <a:buFont typeface="Arial" panose="020B0604020202020204" pitchFamily="34" charset="0"/>
              <a:buChar char="•"/>
            </a:pPr>
            <a:endParaRPr lang="zh-CN" altLang="en-US">
              <a:solidFill>
                <a:schemeClr val="tx1"/>
              </a:solidFill>
            </a:endParaRPr>
          </a:p>
          <a:p>
            <a:pPr lvl="0" indent="0" algn="l">
              <a:buFont typeface="Arial" panose="020B0604020202020204" pitchFamily="34" charset="0"/>
              <a:buNone/>
            </a:pPr>
            <a:r>
              <a:rPr lang="zh-CN" altLang="en-US">
                <a:solidFill>
                  <a:schemeClr val="tx1"/>
                </a:solidFill>
              </a:rPr>
              <a:t>这些</a:t>
            </a:r>
            <a:r>
              <a:rPr lang="en-US" altLang="zh-CN">
                <a:solidFill>
                  <a:schemeClr val="tx1"/>
                </a:solidFill>
              </a:rPr>
              <a:t>element</a:t>
            </a:r>
            <a:r>
              <a:rPr lang="zh-CN" altLang="en-US">
                <a:solidFill>
                  <a:schemeClr val="tx1"/>
                </a:solidFill>
              </a:rPr>
              <a:t>可能包含在下列管理帧中：</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Beacon</a:t>
            </a:r>
            <a:r>
              <a:rPr lang="en-US" altLang="zh-CN">
                <a:solidFill>
                  <a:schemeClr val="tx1"/>
                </a:solidFill>
              </a:rPr>
              <a:t>: </a:t>
            </a:r>
            <a:r>
              <a:rPr lang="zh-CN" altLang="en-US">
                <a:solidFill>
                  <a:schemeClr val="tx1"/>
                </a:solidFill>
              </a:rPr>
              <a:t>中包含</a:t>
            </a:r>
            <a:r>
              <a:rPr lang="en-US" altLang="zh-CN">
                <a:solidFill>
                  <a:schemeClr val="tx1"/>
                </a:solidFill>
              </a:rPr>
              <a:t>capabilities </a:t>
            </a:r>
            <a:r>
              <a:rPr lang="zh-CN" altLang="en-US">
                <a:solidFill>
                  <a:schemeClr val="tx1"/>
                </a:solidFill>
              </a:rPr>
              <a:t>和</a:t>
            </a:r>
            <a:r>
              <a:rPr lang="en-US" altLang="zh-CN">
                <a:solidFill>
                  <a:schemeClr val="tx1"/>
                </a:solidFill>
              </a:rPr>
              <a:t>operations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Association Request</a:t>
            </a:r>
            <a:r>
              <a:rPr lang="en-US" altLang="zh-CN">
                <a:solidFill>
                  <a:schemeClr val="tx1"/>
                </a:solidFill>
              </a:rPr>
              <a:t>: </a:t>
            </a:r>
            <a:r>
              <a:rPr lang="en-US" altLang="zh-CN">
                <a:sym typeface="+mn-ea"/>
              </a:rPr>
              <a:t>capabilities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Association</a:t>
            </a:r>
            <a:r>
              <a:rPr lang="en-US" altLang="zh-CN">
                <a:solidFill>
                  <a:schemeClr val="tx1"/>
                </a:solidFill>
              </a:rPr>
              <a:t> </a:t>
            </a:r>
            <a:r>
              <a:rPr lang="zh-CN" altLang="en-US">
                <a:solidFill>
                  <a:schemeClr val="tx1"/>
                </a:solidFill>
              </a:rPr>
              <a:t>Response</a:t>
            </a:r>
            <a:r>
              <a:rPr lang="en-US" altLang="zh-CN">
                <a:solidFill>
                  <a:schemeClr val="tx1"/>
                </a:solidFill>
              </a:rPr>
              <a:t>: </a:t>
            </a:r>
            <a:r>
              <a:rPr lang="en-US" altLang="zh-CN">
                <a:sym typeface="+mn-ea"/>
              </a:rPr>
              <a:t>capabilities + </a:t>
            </a:r>
            <a:r>
              <a:rPr lang="en-US" altLang="zh-CN">
                <a:sym typeface="+mn-ea"/>
              </a:rPr>
              <a:t>operations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Reassociation Request</a:t>
            </a:r>
            <a:r>
              <a:rPr lang="en-US" altLang="zh-CN">
                <a:solidFill>
                  <a:schemeClr val="tx1"/>
                </a:solidFill>
              </a:rPr>
              <a:t>: </a:t>
            </a:r>
            <a:r>
              <a:rPr lang="en-US" altLang="zh-CN">
                <a:sym typeface="+mn-ea"/>
              </a:rPr>
              <a:t>capabilities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Reassociation Response</a:t>
            </a:r>
            <a:r>
              <a:rPr lang="en-US" altLang="zh-CN">
                <a:solidFill>
                  <a:schemeClr val="tx1"/>
                </a:solidFill>
              </a:rPr>
              <a:t>: </a:t>
            </a:r>
            <a:r>
              <a:rPr lang="en-US" altLang="zh-CN">
                <a:sym typeface="+mn-ea"/>
              </a:rPr>
              <a:t>capabilities + operations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Probe Request</a:t>
            </a:r>
            <a:r>
              <a:rPr lang="en-US" altLang="zh-CN">
                <a:solidFill>
                  <a:schemeClr val="tx1"/>
                </a:solidFill>
              </a:rPr>
              <a:t>: </a:t>
            </a:r>
            <a:r>
              <a:rPr lang="en-US" altLang="zh-CN">
                <a:sym typeface="+mn-ea"/>
              </a:rPr>
              <a:t>capabilities</a:t>
            </a:r>
            <a:endParaRPr lang="zh-CN" altLang="en-US">
              <a:solidFill>
                <a:schemeClr val="tx1"/>
              </a:solidFill>
            </a:endParaRPr>
          </a:p>
          <a:p>
            <a:pPr marL="285750" lvl="0" indent="-285750" algn="l">
              <a:buFont typeface="Arial" panose="020B0604020202020204" pitchFamily="34" charset="0"/>
              <a:buChar char="•"/>
            </a:pPr>
            <a:r>
              <a:rPr lang="zh-CN" altLang="en-US">
                <a:solidFill>
                  <a:schemeClr val="tx1"/>
                </a:solidFill>
              </a:rPr>
              <a:t>Probe Response</a:t>
            </a:r>
            <a:r>
              <a:rPr lang="en-US" altLang="zh-CN">
                <a:sym typeface="+mn-ea"/>
              </a:rPr>
              <a:t>: </a:t>
            </a:r>
            <a:r>
              <a:rPr lang="en-US" altLang="zh-CN">
                <a:sym typeface="+mn-ea"/>
              </a:rPr>
              <a:t>capabilities + operations</a:t>
            </a:r>
            <a:endParaRPr lang="zh-CN" altLang="en-US">
              <a:solidFill>
                <a:schemeClr val="tx1"/>
              </a:solidFill>
            </a:endParaRPr>
          </a:p>
        </p:txBody>
      </p:sp>
      <p:pic>
        <p:nvPicPr>
          <p:cNvPr id="19" name="图片 18"/>
          <p:cNvPicPr>
            <a:picLocks noChangeAspect="1"/>
          </p:cNvPicPr>
          <p:nvPr/>
        </p:nvPicPr>
        <p:blipFill>
          <a:blip r:embed="rId1"/>
          <a:stretch>
            <a:fillRect/>
          </a:stretch>
        </p:blipFill>
        <p:spPr>
          <a:xfrm>
            <a:off x="6640830" y="528320"/>
            <a:ext cx="5096510" cy="630174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802.11</a:t>
            </a:r>
            <a:r>
              <a:rPr lang="zh-CN" altLang="en-US"/>
              <a:t>带宽配置</a:t>
            </a:r>
            <a:r>
              <a:rPr lang="en-US" altLang="zh-CN"/>
              <a:t>----</a:t>
            </a:r>
            <a:r>
              <a:rPr lang="zh-CN" altLang="en-US"/>
              <a:t>管理</a:t>
            </a:r>
            <a:r>
              <a:rPr lang="zh-CN" altLang="en-US"/>
              <a:t>帧</a:t>
            </a:r>
            <a:endParaRPr lang="zh-CN" altLang="en-US"/>
          </a:p>
        </p:txBody>
      </p:sp>
      <p:sp>
        <p:nvSpPr>
          <p:cNvPr id="3" name="内容占位符 2"/>
          <p:cNvSpPr>
            <a:spLocks noGrp="1"/>
          </p:cNvSpPr>
          <p:nvPr>
            <p:ph idx="1"/>
          </p:nvPr>
        </p:nvSpPr>
        <p:spPr>
          <a:xfrm>
            <a:off x="608330" y="1490345"/>
            <a:ext cx="511175" cy="878840"/>
          </a:xfrm>
        </p:spPr>
        <p:txBody>
          <a:bodyPr>
            <a:normAutofit/>
          </a:bodyPr>
          <a:p>
            <a:pPr marL="457200" lvl="1" indent="0" algn="l">
              <a:buFont typeface="Arial" panose="020B0604020202020204" pitchFamily="34" charset="0"/>
              <a:buNone/>
            </a:pPr>
            <a:endParaRPr lang="zh-CN" altLang="en-US">
              <a:solidFill>
                <a:schemeClr val="tx1">
                  <a:lumMod val="65000"/>
                  <a:lumOff val="35000"/>
                </a:schemeClr>
              </a:solidFill>
            </a:endParaRPr>
          </a:p>
          <a:p>
            <a:pPr marL="457200" lvl="1" indent="0" algn="l">
              <a:buFont typeface="Arial" panose="020B0604020202020204" pitchFamily="34" charset="0"/>
              <a:buNone/>
            </a:pPr>
            <a:endParaRPr lang="zh-CN" altLang="en-US">
              <a:solidFill>
                <a:schemeClr val="tx1">
                  <a:lumMod val="65000"/>
                  <a:lumOff val="35000"/>
                </a:schemeClr>
              </a:solidFill>
            </a:endParaRPr>
          </a:p>
        </p:txBody>
      </p:sp>
      <p:sp>
        <p:nvSpPr>
          <p:cNvPr id="10" name="文本框 9"/>
          <p:cNvSpPr txBox="1"/>
          <p:nvPr/>
        </p:nvSpPr>
        <p:spPr>
          <a:xfrm>
            <a:off x="695960" y="1519555"/>
            <a:ext cx="3973195" cy="368300"/>
          </a:xfrm>
          <a:prstGeom prst="rect">
            <a:avLst/>
          </a:prstGeom>
          <a:noFill/>
        </p:spPr>
        <p:txBody>
          <a:bodyPr wrap="square" rtlCol="0">
            <a:spAutoFit/>
          </a:bodyPr>
          <a:p>
            <a:pPr algn="l"/>
            <a:r>
              <a:rPr lang="en-US"/>
              <a:t>Beacon</a:t>
            </a:r>
            <a:r>
              <a:rPr lang="zh-CN" altLang="en-US"/>
              <a:t>帧帧结构</a:t>
            </a:r>
            <a:endParaRPr lang="zh-CN" altLang="en-US">
              <a:solidFill>
                <a:schemeClr val="tx1"/>
              </a:solidFill>
            </a:endParaRPr>
          </a:p>
        </p:txBody>
      </p:sp>
      <p:pic>
        <p:nvPicPr>
          <p:cNvPr id="4" name="图片 3"/>
          <p:cNvPicPr>
            <a:picLocks noChangeAspect="1"/>
          </p:cNvPicPr>
          <p:nvPr>
            <p:custDataLst>
              <p:tags r:id="rId1"/>
            </p:custDataLst>
          </p:nvPr>
        </p:nvPicPr>
        <p:blipFill>
          <a:blip r:embed="rId2"/>
          <a:stretch>
            <a:fillRect/>
          </a:stretch>
        </p:blipFill>
        <p:spPr>
          <a:xfrm>
            <a:off x="3129915" y="1390650"/>
            <a:ext cx="6515735" cy="14979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341370" y="3265805"/>
            <a:ext cx="6511290" cy="1521460"/>
          </a:xfrm>
          <a:prstGeom prst="rect">
            <a:avLst/>
          </a:prstGeom>
        </p:spPr>
      </p:pic>
      <p:pic>
        <p:nvPicPr>
          <p:cNvPr id="7" name="图片 6"/>
          <p:cNvPicPr>
            <a:picLocks noChangeAspect="1"/>
          </p:cNvPicPr>
          <p:nvPr/>
        </p:nvPicPr>
        <p:blipFill>
          <a:blip r:embed="rId5"/>
          <a:stretch>
            <a:fillRect/>
          </a:stretch>
        </p:blipFill>
        <p:spPr>
          <a:xfrm>
            <a:off x="3581400" y="5164455"/>
            <a:ext cx="6512560" cy="1495425"/>
          </a:xfrm>
          <a:prstGeom prst="rect">
            <a:avLst/>
          </a:prstGeom>
        </p:spPr>
      </p:pic>
      <p:cxnSp>
        <p:nvCxnSpPr>
          <p:cNvPr id="11" name="直接箭头连接符 10"/>
          <p:cNvCxnSpPr/>
          <p:nvPr/>
        </p:nvCxnSpPr>
        <p:spPr>
          <a:xfrm>
            <a:off x="3764915" y="2172335"/>
            <a:ext cx="53340" cy="13614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2" name="直接箭头连接符 11"/>
          <p:cNvCxnSpPr/>
          <p:nvPr/>
        </p:nvCxnSpPr>
        <p:spPr>
          <a:xfrm>
            <a:off x="4453255" y="2172335"/>
            <a:ext cx="5193030" cy="139509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nvCxnSpPr>
        <p:spPr>
          <a:xfrm flipH="1">
            <a:off x="3630295" y="4116705"/>
            <a:ext cx="822960" cy="143573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H="1">
            <a:off x="4629785" y="4116705"/>
            <a:ext cx="406400" cy="143573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p:nvPr/>
        </p:nvCxnSpPr>
        <p:spPr>
          <a:xfrm>
            <a:off x="5619115" y="4116705"/>
            <a:ext cx="1283970" cy="140208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p:nvPr/>
        </p:nvCxnSpPr>
        <p:spPr>
          <a:xfrm>
            <a:off x="5036185" y="4150360"/>
            <a:ext cx="713740" cy="140208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UNIT_PLACING_PICTURE_USER_VIEWPORT" val="{&quot;height&quot;:2692,&quot;width&quot;:731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UNIT_PLACING_PICTURE_USER_VIEWPORT" val="{&quot;height&quot;:3187,&quot;width&quot;:16290}"/>
</p:tagLst>
</file>

<file path=ppt/tags/tag113.xml><?xml version="1.0" encoding="utf-8"?>
<p:tagLst xmlns:p="http://schemas.openxmlformats.org/presentationml/2006/main">
  <p:tag name="KSO_WM_UNIT_PLACING_PICTURE_USER_VIEWPORT" val="{&quot;height&quot;:6525,&quot;width&quot;:14625}"/>
</p:tagLst>
</file>

<file path=ppt/tags/tag114.xml><?xml version="1.0" encoding="utf-8"?>
<p:tagLst xmlns:p="http://schemas.openxmlformats.org/presentationml/2006/main">
  <p:tag name="KSO_WM_BEAUTIFY_FLAG" val="#wm#"/>
  <p:tag name="KSO_WM_TEMPLATE_CATEGORY" val="custom"/>
  <p:tag name="KSO_WM_TEMPLATE_INDEX" val="20205176"/>
</p:tagLst>
</file>

<file path=ppt/tags/tag115.xml><?xml version="1.0" encoding="utf-8"?>
<p:tagLst xmlns:p="http://schemas.openxmlformats.org/presentationml/2006/main">
  <p:tag name="KSO_WM_BEAUTIFY_FLAG" val="#wm#"/>
  <p:tag name="KSO_WM_TEMPLATE_CATEGORY" val="custom"/>
  <p:tag name="KSO_WM_TEMPLATE_INDEX" val="20205176"/>
</p:tagLst>
</file>

<file path=ppt/tags/tag116.xml><?xml version="1.0" encoding="utf-8"?>
<p:tagLst xmlns:p="http://schemas.openxmlformats.org/presentationml/2006/main">
  <p:tag name="KSO_WM_BEAUTIFY_FLAG" val="#wm#"/>
  <p:tag name="KSO_WM_TEMPLATE_CATEGORY" val="custom"/>
  <p:tag name="KSO_WM_TEMPLATE_INDEX" val="20205176"/>
</p:tagLst>
</file>

<file path=ppt/tags/tag117.xml><?xml version="1.0" encoding="utf-8"?>
<p:tagLst xmlns:p="http://schemas.openxmlformats.org/presentationml/2006/main">
  <p:tag name="KSO_WM_BEAUTIFY_FLAG" val="#wm#"/>
  <p:tag name="KSO_WM_TEMPLATE_CATEGORY" val="custom"/>
  <p:tag name="KSO_WM_TEMPLATE_INDEX" val="20205176"/>
</p:tagLst>
</file>

<file path=ppt/tags/tag118.xml><?xml version="1.0" encoding="utf-8"?>
<p:tagLst xmlns:p="http://schemas.openxmlformats.org/presentationml/2006/main">
  <p:tag name="KSO_WM_BEAUTIFY_FLAG" val="#wm#"/>
  <p:tag name="KSO_WM_TEMPLATE_CATEGORY" val="custom"/>
  <p:tag name="KSO_WM_TEMPLATE_INDEX" val="20205176"/>
</p:tagLst>
</file>

<file path=ppt/tags/tag119.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PP_MARK_KEY" val="570f068f-69f5-4183-9237-e7e8066b4a7c"/>
  <p:tag name="COMMONDATA" val="eyJoZGlkIjoiYjk5ODM0YmMxOWJiYWQyNDU4MGIzYWRmYTA0ZmI5NDc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UNIT_PLACING_PICTURE_USER_VIEWPORT" val="{&quot;height&quot;:7495,&quot;width&quot;:947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UNIT_PLACING_PICTURE_USER_VIEWPORT" val="{&quot;height&quot;:3252,&quot;width&quot;:14148}"/>
</p:tagLst>
</file>

<file path=ppt/tags/tag75.xml><?xml version="1.0" encoding="utf-8"?>
<p:tagLst xmlns:p="http://schemas.openxmlformats.org/presentationml/2006/main">
  <p:tag name="KSO_WM_UNIT_PLACING_PICTURE_USER_VIEWPORT" val="{&quot;height&quot;:3645,&quot;width&quot;:15600}"/>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UNIT_PLACING_PICTURE_USER_VIEWPORT" val="{&quot;height&quot;:9315,&quot;width&quot;:15285}"/>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UNIT_PLACING_PICTURE_USER_VIEWPORT" val="{&quot;height&quot;:2805,&quot;width&quot;:15435}"/>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13058</Words>
  <Application>WPS 演示</Application>
  <PresentationFormat>宽屏</PresentationFormat>
  <Paragraphs>494</Paragraphs>
  <Slides>47</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62" baseType="lpstr">
      <vt:lpstr>Arial</vt:lpstr>
      <vt:lpstr>宋体</vt:lpstr>
      <vt:lpstr>Wingdings</vt:lpstr>
      <vt:lpstr>Wingdings</vt:lpstr>
      <vt:lpstr>微软雅黑</vt:lpstr>
      <vt:lpstr>Calibri</vt:lpstr>
      <vt:lpstr>Arial Unicode MS</vt:lpstr>
      <vt:lpstr>华文中宋</vt:lpstr>
      <vt:lpstr>华文琥珀</vt:lpstr>
      <vt:lpstr>华文隶书</vt:lpstr>
      <vt:lpstr>新宋体</vt:lpstr>
      <vt:lpstr>方正姚体</vt:lpstr>
      <vt:lpstr>Office 主题​​</vt:lpstr>
      <vt:lpstr>Paint.Picture</vt:lpstr>
      <vt:lpstr>Paint.Picture</vt:lpstr>
      <vt:lpstr>802.11 带宽获取</vt:lpstr>
      <vt:lpstr>带宽获取</vt:lpstr>
      <vt:lpstr>channel number</vt:lpstr>
      <vt:lpstr>Channel center frequency</vt:lpstr>
      <vt:lpstr>带宽配置</vt:lpstr>
      <vt:lpstr>802.11带宽概述</vt:lpstr>
      <vt:lpstr>802.11带宽概述</vt:lpstr>
      <vt:lpstr>802.11带宽配置----管理帧</vt:lpstr>
      <vt:lpstr>802.11带宽配置----管理帧</vt:lpstr>
      <vt:lpstr>802.11带宽概述----beacon帧</vt:lpstr>
      <vt:lpstr>802.11带宽概述----beacon帧</vt:lpstr>
      <vt:lpstr>802.11带宽配置----association，probe帧</vt:lpstr>
      <vt:lpstr>802.11带宽配置----HT Capabilities</vt:lpstr>
      <vt:lpstr>802.11带宽配置----HT Operation</vt:lpstr>
      <vt:lpstr>802.11带宽配置----VHT Capabilities</vt:lpstr>
      <vt:lpstr>802.11带宽配置----VHT Operation（part1）</vt:lpstr>
      <vt:lpstr>802.11带宽配置----VHT Operation（part2）</vt:lpstr>
      <vt:lpstr>802.11带宽配置----VHT Operation（part3）</vt:lpstr>
      <vt:lpstr>802.11带宽配置----VHT Operation（part4）</vt:lpstr>
      <vt:lpstr>802.11带宽配置----相关系统参数配置（part1）</vt:lpstr>
      <vt:lpstr>802.11带宽配置----相关系统参数配置（part2）</vt:lpstr>
      <vt:lpstr>802.11带宽配置----相关系统参数配置（part3）</vt:lpstr>
      <vt:lpstr>802.11带宽配置----HE Capabilities(part1)</vt:lpstr>
      <vt:lpstr>802.11带宽配置----HE Capabilities(part2)</vt:lpstr>
      <vt:lpstr>802.11带宽配置----HE Capabilities(part3)</vt:lpstr>
      <vt:lpstr>802.11带宽配置----HE Operation（part1）</vt:lpstr>
      <vt:lpstr>802.11带宽配置----HE Operation（part2）</vt:lpstr>
      <vt:lpstr>VHT Group ID management operation（part2-1）</vt:lpstr>
      <vt:lpstr>802.11带宽配置----Notify Channel Width</vt:lpstr>
      <vt:lpstr>802.11带宽配置----Channel Switch（part1） </vt:lpstr>
      <vt:lpstr>802.11带宽配置----Channel Switch </vt:lpstr>
      <vt:lpstr>带宽配置获取</vt:lpstr>
      <vt:lpstr>802.11带宽获取----HT</vt:lpstr>
      <vt:lpstr>802.11带宽获取----VHT/HE</vt:lpstr>
      <vt:lpstr>802.11带宽获取----VHT/HT RTS/CTS（part1）</vt:lpstr>
      <vt:lpstr>802.11带宽获取----VHT/HT RTS/CTS（part2）</vt:lpstr>
      <vt:lpstr>802.11带宽获取----VHT/HT RTS/CTS（part3）</vt:lpstr>
      <vt:lpstr>802.11带宽获取----VHT/HT RTS/CTS（part4）</vt:lpstr>
      <vt:lpstr>802.11带宽获取----HE MU-RTS Trigger/CTS(part1)</vt:lpstr>
      <vt:lpstr>802.11带宽获取----HE MU-RTS Trigger/CTS(part2)</vt:lpstr>
      <vt:lpstr>802.11带宽获取----HE MU-RTS Trigger/CTS(part3)</vt:lpstr>
      <vt:lpstr>802.11带宽获取----HE MU-RTS Trigger/CTS(part4)</vt:lpstr>
      <vt:lpstr>802.11带宽获取----HE MU-RTS Trigger/CTS(part5)</vt:lpstr>
      <vt:lpstr>802.11带宽获取----HE MU-RTS Trigger/CTS(part6)</vt:lpstr>
      <vt:lpstr>802.11带宽获取----HE MU-RTS Trigger/CTS(part7)</vt:lpstr>
      <vt:lpstr>802.11带宽获取----HE MU-RTS Trigger/CTS(part8)</vt:lpstr>
      <vt:lpstr>802.11带宽获取----HE MU-RTS Trigger/CTS(part9)</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zhangfei</cp:lastModifiedBy>
  <cp:revision>318</cp:revision>
  <dcterms:created xsi:type="dcterms:W3CDTF">2019-06-19T02:08:00Z</dcterms:created>
  <dcterms:modified xsi:type="dcterms:W3CDTF">2022-07-25T08:23:42Z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EEA77096F72446F48D04FBCDAA579FF3</vt:lpwstr>
  </property>
</Properties>
</file>